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2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3.xml" ContentType="application/vnd.openxmlformats-officedocument.presentationml.notesSlide+xml"/>
  <Override PartName="/ppt/theme/themeOverride4.xml" ContentType="application/vnd.openxmlformats-officedocument.themeOverr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5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6.xml" ContentType="application/vnd.openxmlformats-officedocument.presentationml.notesSlid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7.xml" ContentType="application/vnd.openxmlformats-officedocument.presentationml.notesSlid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10.xml" ContentType="application/vnd.openxmlformats-officedocument.presentationml.notesSlide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11.xml" ContentType="application/vnd.openxmlformats-officedocument.presentationml.notesSlide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notesSlides/notesSlide12.xml" ContentType="application/vnd.openxmlformats-officedocument.presentationml.notesSlide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notesSlides/notesSlide13.xml" ContentType="application/vnd.openxmlformats-officedocument.presentationml.notesSlide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notesSlides/notesSlide14.xml" ContentType="application/vnd.openxmlformats-officedocument.presentationml.notesSlide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notesSlides/notesSlide15.xml" ContentType="application/vnd.openxmlformats-officedocument.presentationml.notesSlide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notesSlides/notesSlide16.xml" ContentType="application/vnd.openxmlformats-officedocument.presentationml.notesSlide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notesSlides/notesSlide17.xml" ContentType="application/vnd.openxmlformats-officedocument.presentationml.notesSlide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notesSlides/notesSlide18.xml" ContentType="application/vnd.openxmlformats-officedocument.presentationml.notesSlide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notesSlides/notesSlide19.xml" ContentType="application/vnd.openxmlformats-officedocument.presentationml.notesSlide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notesSlides/notesSlide20.xml" ContentType="application/vnd.openxmlformats-officedocument.presentationml.notesSlide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notesSlides/notesSlide23.xml" ContentType="application/vnd.openxmlformats-officedocument.presentationml.notesSlide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notesSlides/notesSlide24.xml" ContentType="application/vnd.openxmlformats-officedocument.presentationml.notesSlide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notesSlides/notesSlide25.xml" ContentType="application/vnd.openxmlformats-officedocument.presentationml.notesSlide+xml"/>
  <Override PartName="/ppt/theme/themeOverride5.xml" ContentType="application/vnd.openxmlformats-officedocument.themeOverr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82" r:id="rId2"/>
    <p:sldId id="288" r:id="rId3"/>
    <p:sldId id="258" r:id="rId4"/>
    <p:sldId id="298" r:id="rId5"/>
    <p:sldId id="361" r:id="rId6"/>
    <p:sldId id="357" r:id="rId7"/>
    <p:sldId id="328" r:id="rId8"/>
    <p:sldId id="348" r:id="rId9"/>
    <p:sldId id="326" r:id="rId10"/>
    <p:sldId id="334" r:id="rId11"/>
    <p:sldId id="349" r:id="rId12"/>
    <p:sldId id="350" r:id="rId13"/>
    <p:sldId id="351" r:id="rId14"/>
    <p:sldId id="353" r:id="rId15"/>
    <p:sldId id="354" r:id="rId16"/>
    <p:sldId id="355" r:id="rId17"/>
    <p:sldId id="356" r:id="rId18"/>
    <p:sldId id="362" r:id="rId19"/>
    <p:sldId id="360" r:id="rId20"/>
    <p:sldId id="359" r:id="rId21"/>
    <p:sldId id="358" r:id="rId22"/>
    <p:sldId id="327" r:id="rId23"/>
    <p:sldId id="346" r:id="rId24"/>
    <p:sldId id="347" r:id="rId25"/>
    <p:sldId id="340" r:id="rId26"/>
    <p:sldId id="315" r:id="rId27"/>
  </p:sldIdLst>
  <p:sldSz cx="12192000" cy="6858000"/>
  <p:notesSz cx="6858000" cy="9144000"/>
  <p:custDataLst>
    <p:tags r:id="rId2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4EA2"/>
    <a:srgbClr val="A7C6DC"/>
    <a:srgbClr val="7F7F7F"/>
    <a:srgbClr val="047EDA"/>
    <a:srgbClr val="0A55A6"/>
    <a:srgbClr val="2C7CB3"/>
    <a:srgbClr val="035C9C"/>
    <a:srgbClr val="0363A5"/>
    <a:srgbClr val="035C96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309" autoAdjust="0"/>
    <p:restoredTop sz="94660"/>
  </p:normalViewPr>
  <p:slideViewPr>
    <p:cSldViewPr snapToGrid="0" showGuides="1">
      <p:cViewPr varScale="1">
        <p:scale>
          <a:sx n="114" d="100"/>
          <a:sy n="114" d="100"/>
        </p:scale>
        <p:origin x="624" y="13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-320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1C6262-C5EE-49E8-82C9-5B482EFE4728}" type="datetimeFigureOut">
              <a:rPr lang="zh-CN" altLang="en-US" smtClean="0"/>
              <a:t>2020/12/22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E321C3-B83B-4F67-8F2E-568770AE23B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17251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E321C3-B83B-4F67-8F2E-568770AE23BF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11838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FD7E1F-682C-4D2A-A506-5EFB69BAF2A1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87369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FD7E1F-682C-4D2A-A506-5EFB69BAF2A1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7279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FD7E1F-682C-4D2A-A506-5EFB69BAF2A1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27977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FD7E1F-682C-4D2A-A506-5EFB69BAF2A1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71618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FD7E1F-682C-4D2A-A506-5EFB69BAF2A1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55310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FD7E1F-682C-4D2A-A506-5EFB69BAF2A1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92016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FD7E1F-682C-4D2A-A506-5EFB69BAF2A1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64094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FD7E1F-682C-4D2A-A506-5EFB69BAF2A1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696824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FD7E1F-682C-4D2A-A506-5EFB69BAF2A1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73122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FD7E1F-682C-4D2A-A506-5EFB69BAF2A1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93905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FD7E1F-682C-4D2A-A506-5EFB69BAF2A1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691593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FD7E1F-682C-4D2A-A506-5EFB69BAF2A1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58005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FD7E1F-682C-4D2A-A506-5EFB69BAF2A1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370258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FD7E1F-682C-4D2A-A506-5EFB69BAF2A1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42873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FD7E1F-682C-4D2A-A506-5EFB69BAF2A1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648115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FD7E1F-682C-4D2A-A506-5EFB69BAF2A1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389157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FD7E1F-682C-4D2A-A506-5EFB69BAF2A1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541894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E321C3-B83B-4F67-8F2E-568770AE23BF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39903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FD7E1F-682C-4D2A-A506-5EFB69BAF2A1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63203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FD7E1F-682C-4D2A-A506-5EFB69BAF2A1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40638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FD7E1F-682C-4D2A-A506-5EFB69BAF2A1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64846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FD7E1F-682C-4D2A-A506-5EFB69BAF2A1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86397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FD7E1F-682C-4D2A-A506-5EFB69BAF2A1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483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FD7E1F-682C-4D2A-A506-5EFB69BAF2A1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14264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FD7E1F-682C-4D2A-A506-5EFB69BAF2A1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79643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B8032A-B20A-4D61-930B-4D827A8AEE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74AC396-59C7-4E2F-A700-E53D3F8F28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26C9892-3A12-48D3-8E07-3783FE887C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10F19-8CFC-41BA-AB99-D3970B82F7EB}" type="datetimeFigureOut">
              <a:rPr lang="zh-CN" altLang="en-US" smtClean="0"/>
              <a:t>2020/12/22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9D006B2-C4AB-45A6-B40C-6A02FDF8AE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B4EDEEE-6D9E-441E-8A29-C8C6F7697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7425F-DEC4-4455-AD0B-2B1C49DF353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56007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1EE5E06-2A11-41B6-8871-36FE65E05F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84EA20C-945C-4B54-8FF4-05F0638B0D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ADDBE8B-C4A9-4E30-B103-F3D78E32F7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10F19-8CFC-41BA-AB99-D3970B82F7EB}" type="datetimeFigureOut">
              <a:rPr lang="zh-CN" altLang="en-US" smtClean="0"/>
              <a:t>2020/12/22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5FA5AD8-9911-4B6F-8419-4F614CAA83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0A2C6D1-7E00-4617-81F8-F4D840AE4F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7425F-DEC4-4455-AD0B-2B1C49DF353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10234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623F58-FB6E-4414-88E4-78874379C6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8F6D2DD-424F-4D6E-94F5-5EAEE11C54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10F19-8CFC-41BA-AB99-D3970B82F7EB}" type="datetimeFigureOut">
              <a:rPr lang="zh-CN" altLang="en-US" smtClean="0"/>
              <a:t>2020/12/22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ABC6221-42BE-4312-8D17-867836481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0882B8E-FC45-4A17-A666-D9826D27B8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7425F-DEC4-4455-AD0B-2B1C49DF353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48397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FD8DCBB4-4435-4714-8BAA-4277D2227A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4CD4F7D-F1AD-40BC-AD5B-952FD65858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6EB166F-7E37-43F9-95BD-F4C212350D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710F19-8CFC-41BA-AB99-D3970B82F7EB}" type="datetimeFigureOut">
              <a:rPr lang="zh-CN" altLang="en-US" smtClean="0"/>
              <a:t>2020/12/22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8171A76-7BF3-4B07-B28B-AAD6B8BCBC6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91A0754-2778-481F-AC59-50C239AB3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A7425F-DEC4-4455-AD0B-2B1C49DF353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0125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2.png"/><Relationship Id="rId4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image" Target="../media/image12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4.png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6" Type="http://schemas.openxmlformats.org/officeDocument/2006/relationships/image" Target="../media/image13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6" Type="http://schemas.openxmlformats.org/officeDocument/2006/relationships/image" Target="../media/image15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image" Target="../media/image16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1.xml"/><Relationship Id="rId1" Type="http://schemas.openxmlformats.org/officeDocument/2006/relationships/tags" Target="../tags/tag20.xml"/><Relationship Id="rId6" Type="http://schemas.openxmlformats.org/officeDocument/2006/relationships/image" Target="../media/image17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image" Target="../media/image18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5.xml"/><Relationship Id="rId1" Type="http://schemas.openxmlformats.org/officeDocument/2006/relationships/tags" Target="../tags/tag24.xml"/><Relationship Id="rId6" Type="http://schemas.openxmlformats.org/officeDocument/2006/relationships/image" Target="../media/image19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7.xml"/><Relationship Id="rId1" Type="http://schemas.openxmlformats.org/officeDocument/2006/relationships/tags" Target="../tags/tag26.xml"/><Relationship Id="rId6" Type="http://schemas.openxmlformats.org/officeDocument/2006/relationships/image" Target="../media/image20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6" Type="http://schemas.openxmlformats.org/officeDocument/2006/relationships/image" Target="../media/image21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1.xml"/><Relationship Id="rId1" Type="http://schemas.openxmlformats.org/officeDocument/2006/relationships/tags" Target="../tags/tag30.xml"/><Relationship Id="rId6" Type="http://schemas.openxmlformats.org/officeDocument/2006/relationships/image" Target="../media/image22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4" Type="http://schemas.openxmlformats.org/officeDocument/2006/relationships/image" Target="../media/image3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4.png"/><Relationship Id="rId2" Type="http://schemas.openxmlformats.org/officeDocument/2006/relationships/tags" Target="../tags/tag33.xml"/><Relationship Id="rId1" Type="http://schemas.openxmlformats.org/officeDocument/2006/relationships/tags" Target="../tags/tag32.xml"/><Relationship Id="rId6" Type="http://schemas.openxmlformats.org/officeDocument/2006/relationships/image" Target="../media/image23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5.xml"/><Relationship Id="rId1" Type="http://schemas.openxmlformats.org/officeDocument/2006/relationships/tags" Target="../tags/tag34.xml"/><Relationship Id="rId6" Type="http://schemas.openxmlformats.org/officeDocument/2006/relationships/image" Target="../media/image25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9.xml"/><Relationship Id="rId1" Type="http://schemas.openxmlformats.org/officeDocument/2006/relationships/tags" Target="../tags/tag38.xml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1.xml"/><Relationship Id="rId1" Type="http://schemas.openxmlformats.org/officeDocument/2006/relationships/tags" Target="../tags/tag40.xml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5.xml"/><Relationship Id="rId5" Type="http://schemas.openxmlformats.org/officeDocument/2006/relationships/image" Target="../media/image2.png"/><Relationship Id="rId4" Type="http://schemas.openxmlformats.org/officeDocument/2006/relationships/image" Target="../media/image1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tags" Target="../tags/tag3.xml"/><Relationship Id="rId7" Type="http://schemas.openxmlformats.org/officeDocument/2006/relationships/image" Target="../media/image6.png"/><Relationship Id="rId2" Type="http://schemas.openxmlformats.org/officeDocument/2006/relationships/tags" Target="../tags/tag2.xml"/><Relationship Id="rId1" Type="http://schemas.openxmlformats.org/officeDocument/2006/relationships/themeOverride" Target="../theme/themeOverride4.xml"/><Relationship Id="rId6" Type="http://schemas.openxmlformats.org/officeDocument/2006/relationships/image" Target="../media/image5.png"/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image" Target="../media/image8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image" Target="../media/image9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image" Target="../media/image10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6" Type="http://schemas.openxmlformats.org/officeDocument/2006/relationships/image" Target="../media/image11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3DBE7E7C-B049-4902-A34B-0BC1AEF1535C}"/>
              </a:ext>
            </a:extLst>
          </p:cNvPr>
          <p:cNvCxnSpPr>
            <a:cxnSpLocks/>
            <a:stCxn id="26" idx="1"/>
            <a:endCxn id="26" idx="2"/>
          </p:cNvCxnSpPr>
          <p:nvPr/>
        </p:nvCxnSpPr>
        <p:spPr>
          <a:xfrm flipH="1">
            <a:off x="5036985" y="1754526"/>
            <a:ext cx="1117989" cy="3985867"/>
          </a:xfrm>
          <a:prstGeom prst="line">
            <a:avLst/>
          </a:prstGeom>
          <a:ln w="1079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图片 25">
            <a:extLst>
              <a:ext uri="{FF2B5EF4-FFF2-40B4-BE49-F238E27FC236}">
                <a16:creationId xmlns:a16="http://schemas.microsoft.com/office/drawing/2014/main" id="{6D155800-8F15-4C9A-B7F6-5BE9683313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54526"/>
            <a:ext cx="6154974" cy="3985867"/>
          </a:xfrm>
          <a:custGeom>
            <a:avLst/>
            <a:gdLst>
              <a:gd name="connsiteX0" fmla="*/ 321 w 3943295"/>
              <a:gd name="connsiteY0" fmla="*/ 0 h 2311888"/>
              <a:gd name="connsiteX1" fmla="*/ 3943295 w 3943295"/>
              <a:gd name="connsiteY1" fmla="*/ 0 h 2311888"/>
              <a:gd name="connsiteX2" fmla="*/ 3227035 w 3943295"/>
              <a:gd name="connsiteY2" fmla="*/ 2311888 h 2311888"/>
              <a:gd name="connsiteX3" fmla="*/ 321 w 3943295"/>
              <a:gd name="connsiteY3" fmla="*/ 2304796 h 2311888"/>
              <a:gd name="connsiteX4" fmla="*/ 321 w 3943295"/>
              <a:gd name="connsiteY4" fmla="*/ 0 h 2311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43295" h="2311888">
                <a:moveTo>
                  <a:pt x="321" y="0"/>
                </a:moveTo>
                <a:lnTo>
                  <a:pt x="3943295" y="0"/>
                </a:lnTo>
                <a:lnTo>
                  <a:pt x="3227035" y="2311888"/>
                </a:lnTo>
                <a:lnTo>
                  <a:pt x="321" y="2304796"/>
                </a:lnTo>
                <a:cubicBezTo>
                  <a:pt x="-2044" y="1538895"/>
                  <a:pt x="9777" y="765902"/>
                  <a:pt x="321" y="0"/>
                </a:cubicBezTo>
                <a:close/>
              </a:path>
            </a:pathLst>
          </a:custGeom>
        </p:spPr>
      </p:pic>
      <p:sp>
        <p:nvSpPr>
          <p:cNvPr id="6" name="任意多边形: 形状 5"/>
          <p:cNvSpPr/>
          <p:nvPr/>
        </p:nvSpPr>
        <p:spPr>
          <a:xfrm>
            <a:off x="4175185" y="2469086"/>
            <a:ext cx="8016815" cy="2587626"/>
          </a:xfrm>
          <a:custGeom>
            <a:avLst/>
            <a:gdLst>
              <a:gd name="connsiteX0" fmla="*/ 385762 w 4895850"/>
              <a:gd name="connsiteY0" fmla="*/ 0 h 1190625"/>
              <a:gd name="connsiteX1" fmla="*/ 0 w 4895850"/>
              <a:gd name="connsiteY1" fmla="*/ 1190625 h 1190625"/>
              <a:gd name="connsiteX2" fmla="*/ 4876800 w 4895850"/>
              <a:gd name="connsiteY2" fmla="*/ 1181100 h 1190625"/>
              <a:gd name="connsiteX3" fmla="*/ 4895850 w 4895850"/>
              <a:gd name="connsiteY3" fmla="*/ 14287 h 1190625"/>
              <a:gd name="connsiteX4" fmla="*/ 385762 w 4895850"/>
              <a:gd name="connsiteY4" fmla="*/ 0 h 1190625"/>
              <a:gd name="connsiteX0-1" fmla="*/ 385762 w 4891087"/>
              <a:gd name="connsiteY0-2" fmla="*/ 0 h 1190625"/>
              <a:gd name="connsiteX1-3" fmla="*/ 0 w 4891087"/>
              <a:gd name="connsiteY1-4" fmla="*/ 1190625 h 1190625"/>
              <a:gd name="connsiteX2-5" fmla="*/ 4876800 w 4891087"/>
              <a:gd name="connsiteY2-6" fmla="*/ 1181100 h 1190625"/>
              <a:gd name="connsiteX3-7" fmla="*/ 4891087 w 4891087"/>
              <a:gd name="connsiteY3-8" fmla="*/ 23812 h 1190625"/>
              <a:gd name="connsiteX4-9" fmla="*/ 385762 w 4891087"/>
              <a:gd name="connsiteY4-10" fmla="*/ 0 h 1190625"/>
              <a:gd name="connsiteX0-11" fmla="*/ 385762 w 4891087"/>
              <a:gd name="connsiteY0-12" fmla="*/ 0 h 1190625"/>
              <a:gd name="connsiteX1-13" fmla="*/ 0 w 4891087"/>
              <a:gd name="connsiteY1-14" fmla="*/ 1190625 h 1190625"/>
              <a:gd name="connsiteX2-15" fmla="*/ 4876800 w 4891087"/>
              <a:gd name="connsiteY2-16" fmla="*/ 1181100 h 1190625"/>
              <a:gd name="connsiteX3-17" fmla="*/ 4891087 w 4891087"/>
              <a:gd name="connsiteY3-18" fmla="*/ 0 h 1190625"/>
              <a:gd name="connsiteX4-19" fmla="*/ 385762 w 4891087"/>
              <a:gd name="connsiteY4-20" fmla="*/ 0 h 1190625"/>
              <a:gd name="connsiteX0-21" fmla="*/ 385762 w 4891087"/>
              <a:gd name="connsiteY0-22" fmla="*/ 0 h 1190625"/>
              <a:gd name="connsiteX1-23" fmla="*/ 0 w 4891087"/>
              <a:gd name="connsiteY1-24" fmla="*/ 1190625 h 1190625"/>
              <a:gd name="connsiteX2-25" fmla="*/ 4889717 w 4891087"/>
              <a:gd name="connsiteY2-26" fmla="*/ 1179440 h 1190625"/>
              <a:gd name="connsiteX3-27" fmla="*/ 4891087 w 4891087"/>
              <a:gd name="connsiteY3-28" fmla="*/ 0 h 1190625"/>
              <a:gd name="connsiteX4-29" fmla="*/ 385762 w 4891087"/>
              <a:gd name="connsiteY4-30" fmla="*/ 0 h 1190625"/>
              <a:gd name="connsiteX0-31" fmla="*/ 385762 w 4891087"/>
              <a:gd name="connsiteY0-32" fmla="*/ 0 h 1190625"/>
              <a:gd name="connsiteX1-33" fmla="*/ 0 w 4891087"/>
              <a:gd name="connsiteY1-34" fmla="*/ 1190625 h 1190625"/>
              <a:gd name="connsiteX2-35" fmla="*/ 4886026 w 4891087"/>
              <a:gd name="connsiteY2-36" fmla="*/ 1189400 h 1190625"/>
              <a:gd name="connsiteX3-37" fmla="*/ 4891087 w 4891087"/>
              <a:gd name="connsiteY3-38" fmla="*/ 0 h 1190625"/>
              <a:gd name="connsiteX4-39" fmla="*/ 385762 w 4891087"/>
              <a:gd name="connsiteY4-40" fmla="*/ 0 h 1190625"/>
              <a:gd name="connsiteX0-41" fmla="*/ 385762 w 4891087"/>
              <a:gd name="connsiteY0-42" fmla="*/ 0 h 1190625"/>
              <a:gd name="connsiteX1-43" fmla="*/ 0 w 4891087"/>
              <a:gd name="connsiteY1-44" fmla="*/ 1190625 h 1190625"/>
              <a:gd name="connsiteX2-45" fmla="*/ 4889717 w 4891087"/>
              <a:gd name="connsiteY2-46" fmla="*/ 1189400 h 1190625"/>
              <a:gd name="connsiteX3-47" fmla="*/ 4891087 w 4891087"/>
              <a:gd name="connsiteY3-48" fmla="*/ 0 h 1190625"/>
              <a:gd name="connsiteX4-49" fmla="*/ 385762 w 4891087"/>
              <a:gd name="connsiteY4-50" fmla="*/ 0 h 119062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4891087" h="1190625">
                <a:moveTo>
                  <a:pt x="385762" y="0"/>
                </a:moveTo>
                <a:lnTo>
                  <a:pt x="0" y="1190625"/>
                </a:lnTo>
                <a:lnTo>
                  <a:pt x="4889717" y="1189400"/>
                </a:lnTo>
                <a:cubicBezTo>
                  <a:pt x="4890174" y="796253"/>
                  <a:pt x="4890630" y="393147"/>
                  <a:pt x="4891087" y="0"/>
                </a:cubicBezTo>
                <a:lnTo>
                  <a:pt x="385762" y="0"/>
                </a:lnTo>
                <a:close/>
              </a:path>
            </a:pathLst>
          </a:custGeom>
          <a:solidFill>
            <a:srgbClr val="00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4299794" y="2961208"/>
            <a:ext cx="78922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  </a:t>
            </a:r>
            <a:r>
              <a:rPr lang="en-US" altLang="zh-CN" sz="14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ALBERT</a:t>
            </a:r>
            <a:r>
              <a:rPr lang="zh-CN" altLang="en-US" sz="14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：</a:t>
            </a:r>
            <a:r>
              <a:rPr lang="en-US" altLang="zh-CN" sz="1400" b="1" i="0" dirty="0">
                <a:solidFill>
                  <a:schemeClr val="bg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A lite </a:t>
            </a:r>
            <a:r>
              <a:rPr lang="en-US" altLang="zh-CN" sz="14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B</a:t>
            </a:r>
            <a:r>
              <a:rPr lang="en-US" altLang="zh-CN" sz="1400" b="1" i="0" dirty="0">
                <a:solidFill>
                  <a:schemeClr val="bg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ert for self-supervised learning of language representations</a:t>
            </a:r>
            <a:endParaRPr lang="zh-CN" sz="1400" b="1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5141760" y="3661690"/>
            <a:ext cx="58859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b="1" spc="600" dirty="0">
                <a:solidFill>
                  <a:schemeClr val="bg1"/>
                </a:solidFill>
                <a:latin typeface="+mj-ea"/>
                <a:ea typeface="+mj-ea"/>
              </a:rPr>
              <a:t>论文出处</a:t>
            </a:r>
            <a:r>
              <a:rPr lang="en-US" altLang="zh-CN" b="1" spc="600" dirty="0">
                <a:solidFill>
                  <a:schemeClr val="bg1"/>
                </a:solidFill>
                <a:latin typeface="+mj-ea"/>
                <a:ea typeface="+mj-ea"/>
              </a:rPr>
              <a:t>——</a:t>
            </a:r>
            <a:r>
              <a:rPr lang="en-US" altLang="zh-CN" b="1" spc="600" dirty="0" err="1">
                <a:solidFill>
                  <a:schemeClr val="bg1"/>
                </a:solidFill>
                <a:latin typeface="+mj-ea"/>
                <a:ea typeface="+mj-ea"/>
              </a:rPr>
              <a:t>ICLR2020</a:t>
            </a:r>
            <a:endParaRPr lang="zh-CN" altLang="en-US" b="1" spc="6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5019675" y="3867374"/>
            <a:ext cx="444500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10704606" y="3888393"/>
            <a:ext cx="444500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: 圆角 16"/>
          <p:cNvSpPr/>
          <p:nvPr/>
        </p:nvSpPr>
        <p:spPr>
          <a:xfrm>
            <a:off x="5496829" y="4333114"/>
            <a:ext cx="5012983" cy="335556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汇报人：</a:t>
            </a:r>
            <a:r>
              <a:rPr lang="en-US" altLang="zh-CN" sz="1600" dirty="0" err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S320060002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——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陈伟鹏</a:t>
            </a:r>
          </a:p>
        </p:txBody>
      </p:sp>
      <p:cxnSp>
        <p:nvCxnSpPr>
          <p:cNvPr id="21" name="直接连接符 20"/>
          <p:cNvCxnSpPr/>
          <p:nvPr/>
        </p:nvCxnSpPr>
        <p:spPr>
          <a:xfrm flipH="1">
            <a:off x="9945303" y="552571"/>
            <a:ext cx="829994" cy="914400"/>
          </a:xfrm>
          <a:prstGeom prst="line">
            <a:avLst/>
          </a:prstGeom>
          <a:ln w="15875">
            <a:solidFill>
              <a:srgbClr val="035C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 flipH="1">
            <a:off x="9945303" y="1196361"/>
            <a:ext cx="829994" cy="914400"/>
          </a:xfrm>
          <a:prstGeom prst="line">
            <a:avLst/>
          </a:prstGeom>
          <a:ln w="15875">
            <a:solidFill>
              <a:srgbClr val="035C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 flipH="1">
            <a:off x="2946521" y="5777823"/>
            <a:ext cx="829994" cy="914400"/>
          </a:xfrm>
          <a:prstGeom prst="line">
            <a:avLst/>
          </a:prstGeom>
          <a:ln>
            <a:solidFill>
              <a:srgbClr val="035C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 flipH="1">
            <a:off x="4832350" y="5278904"/>
            <a:ext cx="1263650" cy="1411210"/>
          </a:xfrm>
          <a:prstGeom prst="line">
            <a:avLst/>
          </a:prstGeom>
          <a:ln>
            <a:solidFill>
              <a:srgbClr val="035C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 flipH="1">
            <a:off x="8854987" y="1009771"/>
            <a:ext cx="432914" cy="476939"/>
          </a:xfrm>
          <a:prstGeom prst="line">
            <a:avLst/>
          </a:prstGeom>
          <a:ln w="15875">
            <a:solidFill>
              <a:srgbClr val="035C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/>
        </p:nvCxnSpPr>
        <p:spPr>
          <a:xfrm flipH="1">
            <a:off x="6687013" y="5440471"/>
            <a:ext cx="432914" cy="476939"/>
          </a:xfrm>
          <a:prstGeom prst="line">
            <a:avLst/>
          </a:prstGeom>
          <a:ln>
            <a:solidFill>
              <a:srgbClr val="035C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>
            <a:extLst>
              <a:ext uri="{FF2B5EF4-FFF2-40B4-BE49-F238E27FC236}">
                <a16:creationId xmlns:a16="http://schemas.microsoft.com/office/drawing/2014/main" id="{96A26299-C9F2-4E7E-8999-09921C9095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87" y="463519"/>
            <a:ext cx="3596928" cy="955280"/>
          </a:xfrm>
          <a:prstGeom prst="rect">
            <a:avLst/>
          </a:prstGeom>
        </p:spPr>
      </p:pic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F5B37AFA-1CF6-4F06-AA62-7C8BDC206D34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0" y="1754526"/>
            <a:ext cx="6154974" cy="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6B78FDC8-D4F5-4493-9769-3ADA0A5B83E0}"/>
              </a:ext>
            </a:extLst>
          </p:cNvPr>
          <p:cNvCxnSpPr>
            <a:cxnSpLocks/>
            <a:stCxn id="26" idx="3"/>
            <a:endCxn id="26" idx="2"/>
          </p:cNvCxnSpPr>
          <p:nvPr/>
        </p:nvCxnSpPr>
        <p:spPr>
          <a:xfrm>
            <a:off x="501" y="5728166"/>
            <a:ext cx="5036484" cy="12227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07824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 7"/>
          <p:cNvSpPr/>
          <p:nvPr userDrawn="1">
            <p:custDataLst>
              <p:tags r:id="rId1"/>
            </p:custDataLst>
          </p:nvPr>
        </p:nvSpPr>
        <p:spPr>
          <a:xfrm flipV="1">
            <a:off x="521335" y="687070"/>
            <a:ext cx="11405235" cy="76200"/>
          </a:xfrm>
          <a:custGeom>
            <a:avLst/>
            <a:gdLst>
              <a:gd name="connsiteX0" fmla="*/ 0 w 12125327"/>
              <a:gd name="connsiteY0" fmla="*/ 0 h 31282"/>
              <a:gd name="connsiteX1" fmla="*/ 12125327 w 12125327"/>
              <a:gd name="connsiteY1" fmla="*/ 0 h 31282"/>
              <a:gd name="connsiteX2" fmla="*/ 12125327 w 12125327"/>
              <a:gd name="connsiteY2" fmla="*/ 31282 h 31282"/>
              <a:gd name="connsiteX3" fmla="*/ 17139 w 12125327"/>
              <a:gd name="connsiteY3" fmla="*/ 31282 h 31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25327" h="31282">
                <a:moveTo>
                  <a:pt x="0" y="0"/>
                </a:moveTo>
                <a:lnTo>
                  <a:pt x="12125327" y="0"/>
                </a:lnTo>
                <a:lnTo>
                  <a:pt x="12125327" y="31282"/>
                </a:lnTo>
                <a:lnTo>
                  <a:pt x="17139" y="31282"/>
                </a:lnTo>
                <a:close/>
              </a:path>
            </a:pathLst>
          </a:custGeom>
          <a:solidFill>
            <a:srgbClr val="00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7032" tIns="33516" rIns="67032" bIns="33516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400"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9" name="任意多边形 8"/>
          <p:cNvSpPr/>
          <p:nvPr userDrawn="1">
            <p:custDataLst>
              <p:tags r:id="rId2"/>
            </p:custDataLst>
          </p:nvPr>
        </p:nvSpPr>
        <p:spPr>
          <a:xfrm>
            <a:off x="-14603" y="381541"/>
            <a:ext cx="410536" cy="381886"/>
          </a:xfrm>
          <a:custGeom>
            <a:avLst/>
            <a:gdLst>
              <a:gd name="connsiteX0" fmla="*/ 284734 w 577217"/>
              <a:gd name="connsiteY0" fmla="*/ 0 h 536832"/>
              <a:gd name="connsiteX1" fmla="*/ 577217 w 577217"/>
              <a:gd name="connsiteY1" fmla="*/ 536832 h 536832"/>
              <a:gd name="connsiteX2" fmla="*/ 0 w 577217"/>
              <a:gd name="connsiteY2" fmla="*/ 536832 h 536832"/>
              <a:gd name="connsiteX3" fmla="*/ 0 w 577217"/>
              <a:gd name="connsiteY3" fmla="*/ 184 h 536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7217" h="536832">
                <a:moveTo>
                  <a:pt x="284734" y="0"/>
                </a:moveTo>
                <a:lnTo>
                  <a:pt x="577217" y="536832"/>
                </a:lnTo>
                <a:lnTo>
                  <a:pt x="0" y="536832"/>
                </a:lnTo>
                <a:lnTo>
                  <a:pt x="0" y="184"/>
                </a:lnTo>
                <a:close/>
              </a:path>
            </a:pathLst>
          </a:custGeom>
          <a:solidFill>
            <a:srgbClr val="00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7032" tIns="33516" rIns="67032" bIns="33516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400" dirty="0">
              <a:solidFill>
                <a:srgbClr val="7EC234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6" name="Title 1"/>
          <p:cNvSpPr txBox="1"/>
          <p:nvPr/>
        </p:nvSpPr>
        <p:spPr>
          <a:xfrm>
            <a:off x="600070" y="231314"/>
            <a:ext cx="6270513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>
              <a:defRPr/>
            </a:pPr>
            <a:r>
              <a:rPr lang="en-US" altLang="zh-CN" sz="2400" b="1" spc="600" dirty="0" err="1">
                <a:solidFill>
                  <a:srgbClr val="004EA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2.1Bert</a:t>
            </a:r>
            <a:r>
              <a:rPr lang="zh-CN" altLang="en-US" sz="2400" b="1" spc="600" dirty="0">
                <a:solidFill>
                  <a:srgbClr val="004EA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模型中参数的主要来源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FC63D68C-297A-4AEB-B2A3-56E4F74B6F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1468" y="135564"/>
            <a:ext cx="1478713" cy="388162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BBE19078-AC65-40A5-8CC1-BEA3300DBE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8575" y="1485538"/>
            <a:ext cx="10034850" cy="4421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2368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 7"/>
          <p:cNvSpPr/>
          <p:nvPr userDrawn="1">
            <p:custDataLst>
              <p:tags r:id="rId1"/>
            </p:custDataLst>
          </p:nvPr>
        </p:nvSpPr>
        <p:spPr>
          <a:xfrm flipV="1">
            <a:off x="521335" y="687070"/>
            <a:ext cx="11405235" cy="76200"/>
          </a:xfrm>
          <a:custGeom>
            <a:avLst/>
            <a:gdLst>
              <a:gd name="connsiteX0" fmla="*/ 0 w 12125327"/>
              <a:gd name="connsiteY0" fmla="*/ 0 h 31282"/>
              <a:gd name="connsiteX1" fmla="*/ 12125327 w 12125327"/>
              <a:gd name="connsiteY1" fmla="*/ 0 h 31282"/>
              <a:gd name="connsiteX2" fmla="*/ 12125327 w 12125327"/>
              <a:gd name="connsiteY2" fmla="*/ 31282 h 31282"/>
              <a:gd name="connsiteX3" fmla="*/ 17139 w 12125327"/>
              <a:gd name="connsiteY3" fmla="*/ 31282 h 31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25327" h="31282">
                <a:moveTo>
                  <a:pt x="0" y="0"/>
                </a:moveTo>
                <a:lnTo>
                  <a:pt x="12125327" y="0"/>
                </a:lnTo>
                <a:lnTo>
                  <a:pt x="12125327" y="31282"/>
                </a:lnTo>
                <a:lnTo>
                  <a:pt x="17139" y="31282"/>
                </a:lnTo>
                <a:close/>
              </a:path>
            </a:pathLst>
          </a:custGeom>
          <a:solidFill>
            <a:srgbClr val="00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7032" tIns="33516" rIns="67032" bIns="33516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400"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9" name="任意多边形 8"/>
          <p:cNvSpPr/>
          <p:nvPr userDrawn="1">
            <p:custDataLst>
              <p:tags r:id="rId2"/>
            </p:custDataLst>
          </p:nvPr>
        </p:nvSpPr>
        <p:spPr>
          <a:xfrm>
            <a:off x="-14603" y="381541"/>
            <a:ext cx="410536" cy="381886"/>
          </a:xfrm>
          <a:custGeom>
            <a:avLst/>
            <a:gdLst>
              <a:gd name="connsiteX0" fmla="*/ 284734 w 577217"/>
              <a:gd name="connsiteY0" fmla="*/ 0 h 536832"/>
              <a:gd name="connsiteX1" fmla="*/ 577217 w 577217"/>
              <a:gd name="connsiteY1" fmla="*/ 536832 h 536832"/>
              <a:gd name="connsiteX2" fmla="*/ 0 w 577217"/>
              <a:gd name="connsiteY2" fmla="*/ 536832 h 536832"/>
              <a:gd name="connsiteX3" fmla="*/ 0 w 577217"/>
              <a:gd name="connsiteY3" fmla="*/ 184 h 536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7217" h="536832">
                <a:moveTo>
                  <a:pt x="284734" y="0"/>
                </a:moveTo>
                <a:lnTo>
                  <a:pt x="577217" y="536832"/>
                </a:lnTo>
                <a:lnTo>
                  <a:pt x="0" y="536832"/>
                </a:lnTo>
                <a:lnTo>
                  <a:pt x="0" y="184"/>
                </a:lnTo>
                <a:close/>
              </a:path>
            </a:pathLst>
          </a:custGeom>
          <a:solidFill>
            <a:srgbClr val="00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7032" tIns="33516" rIns="67032" bIns="33516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400" dirty="0">
              <a:solidFill>
                <a:srgbClr val="7EC234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6" name="Title 1"/>
          <p:cNvSpPr txBox="1"/>
          <p:nvPr/>
        </p:nvSpPr>
        <p:spPr>
          <a:xfrm>
            <a:off x="600069" y="231314"/>
            <a:ext cx="8615017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>
              <a:defRPr/>
            </a:pPr>
            <a:r>
              <a:rPr lang="zh-CN" altLang="en-US" sz="2400" b="1" spc="600" dirty="0">
                <a:solidFill>
                  <a:srgbClr val="004EA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优化策略</a:t>
            </a:r>
            <a:r>
              <a:rPr lang="en-US" altLang="zh-CN" sz="2400" b="1" spc="600" dirty="0">
                <a:solidFill>
                  <a:srgbClr val="004EA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1——Embedding</a:t>
            </a:r>
            <a:r>
              <a:rPr lang="zh-CN" altLang="en-US" sz="2400" b="1" spc="600" dirty="0">
                <a:solidFill>
                  <a:srgbClr val="004EA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层参数因式分解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FC63D68C-297A-4AEB-B2A3-56E4F74B6F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1468" y="135564"/>
            <a:ext cx="1478713" cy="388162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BEAA7E66-79E3-4F78-885A-6BFB271D1F7C}"/>
              </a:ext>
            </a:extLst>
          </p:cNvPr>
          <p:cNvSpPr txBox="1"/>
          <p:nvPr/>
        </p:nvSpPr>
        <p:spPr>
          <a:xfrm>
            <a:off x="600069" y="1140146"/>
            <a:ext cx="1095995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i="0" dirty="0">
                <a:solidFill>
                  <a:srgbClr val="333333"/>
                </a:solidFill>
                <a:effectLst/>
                <a:latin typeface="Mirages Custom"/>
              </a:rPr>
              <a:t>原始的 </a:t>
            </a:r>
            <a:r>
              <a:rPr lang="en-US" altLang="zh-CN" i="0" dirty="0">
                <a:solidFill>
                  <a:srgbClr val="333333"/>
                </a:solidFill>
                <a:effectLst/>
                <a:latin typeface="Mirages Custom"/>
              </a:rPr>
              <a:t>BERT </a:t>
            </a:r>
            <a:r>
              <a:rPr lang="zh-CN" altLang="en-US" i="0" dirty="0">
                <a:solidFill>
                  <a:srgbClr val="333333"/>
                </a:solidFill>
                <a:effectLst/>
                <a:latin typeface="Mirages Custom"/>
              </a:rPr>
              <a:t>模型以及各种依据 </a:t>
            </a:r>
            <a:r>
              <a:rPr lang="en-US" altLang="zh-CN" i="0" dirty="0">
                <a:solidFill>
                  <a:srgbClr val="333333"/>
                </a:solidFill>
                <a:effectLst/>
                <a:latin typeface="Mirages Custom"/>
              </a:rPr>
              <a:t>Transformer </a:t>
            </a:r>
            <a:r>
              <a:rPr lang="zh-CN" altLang="en-US" i="0" dirty="0">
                <a:solidFill>
                  <a:srgbClr val="333333"/>
                </a:solidFill>
                <a:effectLst/>
                <a:latin typeface="Mirages Custom"/>
              </a:rPr>
              <a:t>的预训连语言模型都有一个共同特点，即 </a:t>
            </a:r>
            <a:r>
              <a:rPr lang="en-US" altLang="zh-CN" i="0" dirty="0">
                <a:solidFill>
                  <a:srgbClr val="333333"/>
                </a:solidFill>
                <a:effectLst/>
                <a:latin typeface="Mirages Custom"/>
              </a:rPr>
              <a:t>E</a:t>
            </a:r>
            <a:r>
              <a:rPr lang="zh-CN" altLang="en-US" b="0" i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≡</a:t>
            </a:r>
            <a:r>
              <a:rPr lang="en-US" altLang="zh-CN" i="0">
                <a:solidFill>
                  <a:srgbClr val="333333"/>
                </a:solidFill>
                <a:effectLst/>
                <a:latin typeface="Mirages Custom"/>
              </a:rPr>
              <a:t>H</a:t>
            </a:r>
            <a:r>
              <a:rPr lang="zh-CN" altLang="en-US" dirty="0">
                <a:solidFill>
                  <a:srgbClr val="333333"/>
                </a:solidFill>
                <a:latin typeface="Mirages Custom"/>
              </a:rPr>
              <a:t>（</a:t>
            </a:r>
            <a:r>
              <a:rPr lang="zh-CN" altLang="en-US" i="0" dirty="0">
                <a:solidFill>
                  <a:srgbClr val="333333"/>
                </a:solidFill>
                <a:effectLst/>
                <a:latin typeface="Mirages Custom"/>
              </a:rPr>
              <a:t>其中 </a:t>
            </a:r>
            <a:r>
              <a:rPr lang="en-US" altLang="zh-CN" i="0" dirty="0">
                <a:solidFill>
                  <a:srgbClr val="333333"/>
                </a:solidFill>
                <a:effectLst/>
                <a:latin typeface="Mirages Custom"/>
              </a:rPr>
              <a:t>E </a:t>
            </a:r>
            <a:r>
              <a:rPr lang="zh-CN" altLang="en-US" i="0" dirty="0">
                <a:solidFill>
                  <a:srgbClr val="333333"/>
                </a:solidFill>
                <a:effectLst/>
                <a:latin typeface="Mirages Custom"/>
              </a:rPr>
              <a:t>指的是 </a:t>
            </a:r>
            <a:r>
              <a:rPr lang="en-US" altLang="zh-CN" i="0" dirty="0">
                <a:solidFill>
                  <a:srgbClr val="333333"/>
                </a:solidFill>
                <a:effectLst/>
                <a:latin typeface="Mirages Custom"/>
              </a:rPr>
              <a:t>Embedding Dimension</a:t>
            </a:r>
            <a:r>
              <a:rPr lang="zh-CN" altLang="en-US" i="0" dirty="0">
                <a:solidFill>
                  <a:srgbClr val="333333"/>
                </a:solidFill>
                <a:effectLst/>
                <a:latin typeface="Mirages Custom"/>
              </a:rPr>
              <a:t>，</a:t>
            </a:r>
            <a:r>
              <a:rPr lang="en-US" altLang="zh-CN" i="0" dirty="0">
                <a:solidFill>
                  <a:srgbClr val="333333"/>
                </a:solidFill>
                <a:effectLst/>
                <a:latin typeface="Mirages Custom"/>
              </a:rPr>
              <a:t>H </a:t>
            </a:r>
            <a:r>
              <a:rPr lang="zh-CN" altLang="en-US" i="0" dirty="0">
                <a:solidFill>
                  <a:srgbClr val="333333"/>
                </a:solidFill>
                <a:effectLst/>
                <a:latin typeface="Mirages Custom"/>
              </a:rPr>
              <a:t>指的是 </a:t>
            </a:r>
            <a:r>
              <a:rPr lang="en-US" altLang="zh-CN" i="0" dirty="0">
                <a:solidFill>
                  <a:srgbClr val="333333"/>
                </a:solidFill>
                <a:effectLst/>
                <a:latin typeface="Mirages Custom"/>
              </a:rPr>
              <a:t>Hidden-Layer Dimension</a:t>
            </a:r>
            <a:r>
              <a:rPr lang="zh-CN" altLang="en-US" i="0" dirty="0">
                <a:solidFill>
                  <a:srgbClr val="333333"/>
                </a:solidFill>
                <a:effectLst/>
                <a:latin typeface="Mirages Custom"/>
              </a:rPr>
              <a:t>）。</a:t>
            </a:r>
            <a:endParaRPr lang="en-US" altLang="zh-CN" i="0" dirty="0">
              <a:solidFill>
                <a:srgbClr val="333333"/>
              </a:solidFill>
              <a:effectLst/>
              <a:latin typeface="Mirages Custom"/>
            </a:endParaRPr>
          </a:p>
          <a:p>
            <a:r>
              <a:rPr lang="zh-CN" altLang="en-US" i="0" dirty="0">
                <a:solidFill>
                  <a:srgbClr val="333333"/>
                </a:solidFill>
                <a:effectLst/>
                <a:latin typeface="Mirages Custom"/>
              </a:rPr>
              <a:t>这就会导致一个问题，当提升 </a:t>
            </a:r>
            <a:r>
              <a:rPr lang="en-US" altLang="zh-CN" i="0" dirty="0">
                <a:solidFill>
                  <a:srgbClr val="333333"/>
                </a:solidFill>
                <a:effectLst/>
                <a:latin typeface="Mirages Custom"/>
              </a:rPr>
              <a:t>Hidden Dimension </a:t>
            </a:r>
            <a:r>
              <a:rPr lang="zh-CN" altLang="en-US" i="0" dirty="0">
                <a:solidFill>
                  <a:srgbClr val="333333"/>
                </a:solidFill>
                <a:effectLst/>
                <a:latin typeface="Mirages Custom"/>
              </a:rPr>
              <a:t>时，</a:t>
            </a:r>
            <a:r>
              <a:rPr lang="en-US" altLang="zh-CN" i="0" dirty="0">
                <a:solidFill>
                  <a:srgbClr val="333333"/>
                </a:solidFill>
                <a:effectLst/>
                <a:latin typeface="Mirages Custom"/>
              </a:rPr>
              <a:t>Embedding Dimension </a:t>
            </a:r>
            <a:r>
              <a:rPr lang="zh-CN" altLang="en-US" i="0" dirty="0">
                <a:solidFill>
                  <a:srgbClr val="333333"/>
                </a:solidFill>
                <a:effectLst/>
                <a:latin typeface="Mirages Custom"/>
              </a:rPr>
              <a:t>也需要提升，最终会导致参数量呈平方级的增加。所以 </a:t>
            </a:r>
            <a:r>
              <a:rPr lang="en-US" altLang="zh-CN" i="0" dirty="0">
                <a:solidFill>
                  <a:srgbClr val="333333"/>
                </a:solidFill>
                <a:effectLst/>
                <a:latin typeface="Mirages Custom"/>
              </a:rPr>
              <a:t>ALBERT </a:t>
            </a:r>
            <a:r>
              <a:rPr lang="zh-CN" altLang="en-US" i="0" dirty="0">
                <a:solidFill>
                  <a:srgbClr val="333333"/>
                </a:solidFill>
                <a:effectLst/>
                <a:latin typeface="Mirages Custom"/>
              </a:rPr>
              <a:t>的作者将 </a:t>
            </a:r>
            <a:r>
              <a:rPr lang="en-US" altLang="zh-CN" i="0" dirty="0">
                <a:solidFill>
                  <a:srgbClr val="333333"/>
                </a:solidFill>
                <a:effectLst/>
                <a:latin typeface="Mirages Custom"/>
              </a:rPr>
              <a:t>E </a:t>
            </a:r>
            <a:r>
              <a:rPr lang="zh-CN" altLang="en-US" i="0" dirty="0">
                <a:solidFill>
                  <a:srgbClr val="333333"/>
                </a:solidFill>
                <a:effectLst/>
                <a:latin typeface="Mirages Custom"/>
              </a:rPr>
              <a:t>和 </a:t>
            </a:r>
            <a:r>
              <a:rPr lang="en-US" altLang="zh-CN" i="0" dirty="0">
                <a:solidFill>
                  <a:srgbClr val="333333"/>
                </a:solidFill>
                <a:effectLst/>
                <a:latin typeface="Mirages Custom"/>
              </a:rPr>
              <a:t>H </a:t>
            </a:r>
            <a:r>
              <a:rPr lang="zh-CN" altLang="en-US" i="0" dirty="0">
                <a:solidFill>
                  <a:srgbClr val="333333"/>
                </a:solidFill>
                <a:effectLst/>
                <a:latin typeface="Mirages Custom"/>
              </a:rPr>
              <a:t>进行解绑，具体的操作就是在 </a:t>
            </a:r>
            <a:r>
              <a:rPr lang="en-US" altLang="zh-CN" i="0" dirty="0">
                <a:solidFill>
                  <a:srgbClr val="333333"/>
                </a:solidFill>
                <a:effectLst/>
                <a:latin typeface="Mirages Custom"/>
              </a:rPr>
              <a:t>Embedding </a:t>
            </a:r>
            <a:r>
              <a:rPr lang="zh-CN" altLang="en-US" i="0" dirty="0">
                <a:solidFill>
                  <a:srgbClr val="333333"/>
                </a:solidFill>
                <a:effectLst/>
                <a:latin typeface="Mirages Custom"/>
              </a:rPr>
              <a:t>后面加入一个矩阵进行两次维度变换。</a:t>
            </a:r>
            <a:r>
              <a:rPr lang="zh-CN" altLang="en-US" dirty="0">
                <a:solidFill>
                  <a:srgbClr val="4D4D4D"/>
                </a:solidFill>
                <a:latin typeface="-apple-system"/>
              </a:rPr>
              <a:t>即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先把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one-hot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向量映射到一个低维度的空间，大小为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E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，然后再映射到一个高维度的空间（相当于两次线性变换）。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74B4612-863F-4A26-930D-89E6C480F1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3776" y="3145872"/>
            <a:ext cx="4768068" cy="302505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8EB6FF3C-2542-48FB-AF18-0F41A25FCC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25299" y="3145872"/>
            <a:ext cx="5301340" cy="3025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1669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 7"/>
          <p:cNvSpPr/>
          <p:nvPr userDrawn="1">
            <p:custDataLst>
              <p:tags r:id="rId1"/>
            </p:custDataLst>
          </p:nvPr>
        </p:nvSpPr>
        <p:spPr>
          <a:xfrm flipV="1">
            <a:off x="521335" y="687070"/>
            <a:ext cx="11405235" cy="76200"/>
          </a:xfrm>
          <a:custGeom>
            <a:avLst/>
            <a:gdLst>
              <a:gd name="connsiteX0" fmla="*/ 0 w 12125327"/>
              <a:gd name="connsiteY0" fmla="*/ 0 h 31282"/>
              <a:gd name="connsiteX1" fmla="*/ 12125327 w 12125327"/>
              <a:gd name="connsiteY1" fmla="*/ 0 h 31282"/>
              <a:gd name="connsiteX2" fmla="*/ 12125327 w 12125327"/>
              <a:gd name="connsiteY2" fmla="*/ 31282 h 31282"/>
              <a:gd name="connsiteX3" fmla="*/ 17139 w 12125327"/>
              <a:gd name="connsiteY3" fmla="*/ 31282 h 31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25327" h="31282">
                <a:moveTo>
                  <a:pt x="0" y="0"/>
                </a:moveTo>
                <a:lnTo>
                  <a:pt x="12125327" y="0"/>
                </a:lnTo>
                <a:lnTo>
                  <a:pt x="12125327" y="31282"/>
                </a:lnTo>
                <a:lnTo>
                  <a:pt x="17139" y="31282"/>
                </a:lnTo>
                <a:close/>
              </a:path>
            </a:pathLst>
          </a:custGeom>
          <a:solidFill>
            <a:srgbClr val="00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7032" tIns="33516" rIns="67032" bIns="33516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400"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9" name="任意多边形 8"/>
          <p:cNvSpPr/>
          <p:nvPr userDrawn="1">
            <p:custDataLst>
              <p:tags r:id="rId2"/>
            </p:custDataLst>
          </p:nvPr>
        </p:nvSpPr>
        <p:spPr>
          <a:xfrm>
            <a:off x="-14603" y="381541"/>
            <a:ext cx="410536" cy="381886"/>
          </a:xfrm>
          <a:custGeom>
            <a:avLst/>
            <a:gdLst>
              <a:gd name="connsiteX0" fmla="*/ 284734 w 577217"/>
              <a:gd name="connsiteY0" fmla="*/ 0 h 536832"/>
              <a:gd name="connsiteX1" fmla="*/ 577217 w 577217"/>
              <a:gd name="connsiteY1" fmla="*/ 536832 h 536832"/>
              <a:gd name="connsiteX2" fmla="*/ 0 w 577217"/>
              <a:gd name="connsiteY2" fmla="*/ 536832 h 536832"/>
              <a:gd name="connsiteX3" fmla="*/ 0 w 577217"/>
              <a:gd name="connsiteY3" fmla="*/ 184 h 536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7217" h="536832">
                <a:moveTo>
                  <a:pt x="284734" y="0"/>
                </a:moveTo>
                <a:lnTo>
                  <a:pt x="577217" y="536832"/>
                </a:lnTo>
                <a:lnTo>
                  <a:pt x="0" y="536832"/>
                </a:lnTo>
                <a:lnTo>
                  <a:pt x="0" y="184"/>
                </a:lnTo>
                <a:close/>
              </a:path>
            </a:pathLst>
          </a:custGeom>
          <a:solidFill>
            <a:srgbClr val="00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7032" tIns="33516" rIns="67032" bIns="33516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400" dirty="0">
              <a:solidFill>
                <a:srgbClr val="7EC234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6" name="Title 1"/>
          <p:cNvSpPr txBox="1"/>
          <p:nvPr/>
        </p:nvSpPr>
        <p:spPr>
          <a:xfrm>
            <a:off x="600070" y="231314"/>
            <a:ext cx="8409706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>
              <a:defRPr/>
            </a:pPr>
            <a:r>
              <a:rPr lang="zh-CN" altLang="en-US" sz="2400" b="1" spc="600" dirty="0">
                <a:solidFill>
                  <a:srgbClr val="004EA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优化策略</a:t>
            </a:r>
            <a:r>
              <a:rPr lang="en-US" altLang="zh-CN" sz="2400" b="1" spc="600" dirty="0">
                <a:solidFill>
                  <a:srgbClr val="004EA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1—— Embedding</a:t>
            </a:r>
            <a:r>
              <a:rPr lang="zh-CN" altLang="en-US" sz="2400" b="1" spc="600" dirty="0">
                <a:solidFill>
                  <a:srgbClr val="004EA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层参数因式分解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FC63D68C-297A-4AEB-B2A3-56E4F74B6F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1468" y="135564"/>
            <a:ext cx="1478713" cy="388162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B4EE24CB-E539-46F3-85F4-9D641196FB91}"/>
              </a:ext>
            </a:extLst>
          </p:cNvPr>
          <p:cNvSpPr txBox="1"/>
          <p:nvPr/>
        </p:nvSpPr>
        <p:spPr>
          <a:xfrm>
            <a:off x="600069" y="1077634"/>
            <a:ext cx="1118011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solidFill>
                  <a:srgbClr val="333333"/>
                </a:solidFill>
                <a:effectLst/>
                <a:latin typeface="Mirages Custom"/>
              </a:rPr>
              <a:t>具体来说，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Mirages Custom"/>
              </a:rPr>
              <a:t>ALBERT 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Mirages Custom"/>
              </a:rPr>
              <a:t>不直接将原本的 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Mirages Custom"/>
              </a:rPr>
              <a:t>one-hot 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Mirages Custom"/>
              </a:rPr>
              <a:t>向量映射到 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Mirages Custom"/>
              </a:rPr>
              <a:t>hidden layer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Mirages Custom"/>
              </a:rPr>
              <a:t>，而是分解成两个矩阵，原本参数数量为 （</a:t>
            </a:r>
            <a:r>
              <a:rPr lang="en-US" altLang="zh-CN" b="0" i="0" dirty="0" err="1">
                <a:solidFill>
                  <a:srgbClr val="333333"/>
                </a:solidFill>
                <a:effectLst/>
                <a:latin typeface="Mirages Custom"/>
              </a:rPr>
              <a:t>V∗H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Mirages Custom"/>
              </a:rPr>
              <a:t>），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Mirages Custom"/>
              </a:rPr>
              <a:t>(V 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Mirages Custom"/>
              </a:rPr>
              <a:t>表示的是 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Mirages Custom"/>
              </a:rPr>
              <a:t>vocabulary Size</a:t>
            </a:r>
            <a:r>
              <a:rPr lang="en-US" altLang="zh-CN" dirty="0">
                <a:solidFill>
                  <a:srgbClr val="333333"/>
                </a:solidFill>
                <a:latin typeface="Mirages Custom"/>
              </a:rPr>
              <a:t>),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Mirages Custom"/>
              </a:rPr>
              <a:t>分解成两步则减少为 （</a:t>
            </a:r>
            <a:r>
              <a:rPr lang="en-US" altLang="zh-CN" b="0" i="0" dirty="0" err="1">
                <a:solidFill>
                  <a:srgbClr val="333333"/>
                </a:solidFill>
                <a:effectLst/>
                <a:latin typeface="Mirages Custom"/>
              </a:rPr>
              <a:t>V∗E+E∗H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Mirages Custom"/>
              </a:rPr>
              <a:t>），当 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Mirages Custom"/>
              </a:rPr>
              <a:t>H 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Mirages Custom"/>
              </a:rPr>
              <a:t>的值很大时，这样的做法能够大幅降低参数数量。</a:t>
            </a:r>
            <a:endParaRPr lang="en-US" altLang="zh-CN" b="0" i="0" dirty="0">
              <a:solidFill>
                <a:srgbClr val="333333"/>
              </a:solidFill>
              <a:effectLst/>
              <a:latin typeface="Mirages Custom"/>
            </a:endParaRPr>
          </a:p>
          <a:p>
            <a:endParaRPr lang="en-US" altLang="zh-CN" b="0" i="0" dirty="0">
              <a:solidFill>
                <a:srgbClr val="333333"/>
              </a:solidFill>
              <a:effectLst/>
              <a:latin typeface="Mirages Custom"/>
            </a:endParaRPr>
          </a:p>
          <a:p>
            <a:r>
              <a:rPr lang="zh-CN" altLang="en-US" b="0" i="0" dirty="0">
                <a:solidFill>
                  <a:srgbClr val="555555"/>
                </a:solidFill>
                <a:effectLst/>
                <a:latin typeface="Mirages Custom"/>
              </a:rPr>
              <a:t>举个例子，当 </a:t>
            </a:r>
            <a:r>
              <a:rPr lang="en-US" altLang="zh-CN" b="0" i="0" dirty="0">
                <a:solidFill>
                  <a:srgbClr val="555555"/>
                </a:solidFill>
                <a:effectLst/>
                <a:latin typeface="Mirages Custom"/>
              </a:rPr>
              <a:t>V </a:t>
            </a:r>
            <a:r>
              <a:rPr lang="zh-CN" altLang="en-US" b="0" i="0" dirty="0">
                <a:solidFill>
                  <a:srgbClr val="555555"/>
                </a:solidFill>
                <a:effectLst/>
                <a:latin typeface="Mirages Custom"/>
              </a:rPr>
              <a:t>为 </a:t>
            </a:r>
            <a:r>
              <a:rPr lang="en-US" altLang="zh-CN" b="0" i="0" dirty="0">
                <a:solidFill>
                  <a:srgbClr val="555555"/>
                </a:solidFill>
                <a:effectLst/>
                <a:latin typeface="Mirages Custom"/>
              </a:rPr>
              <a:t>30000</a:t>
            </a:r>
            <a:r>
              <a:rPr lang="zh-CN" altLang="en-US" b="0" i="0" dirty="0">
                <a:solidFill>
                  <a:srgbClr val="555555"/>
                </a:solidFill>
                <a:effectLst/>
                <a:latin typeface="Mirages Custom"/>
              </a:rPr>
              <a:t>，</a:t>
            </a:r>
            <a:r>
              <a:rPr lang="en-US" altLang="zh-CN" b="0" i="0" dirty="0">
                <a:solidFill>
                  <a:srgbClr val="555555"/>
                </a:solidFill>
                <a:effectLst/>
                <a:latin typeface="Mirages Custom"/>
              </a:rPr>
              <a:t>H </a:t>
            </a:r>
            <a:r>
              <a:rPr lang="zh-CN" altLang="en-US" b="0" i="0" dirty="0">
                <a:solidFill>
                  <a:srgbClr val="555555"/>
                </a:solidFill>
                <a:effectLst/>
                <a:latin typeface="Mirages Custom"/>
              </a:rPr>
              <a:t>为 </a:t>
            </a:r>
            <a:r>
              <a:rPr lang="en-US" altLang="zh-CN" b="0" i="0" dirty="0">
                <a:solidFill>
                  <a:srgbClr val="555555"/>
                </a:solidFill>
                <a:effectLst/>
                <a:latin typeface="Mirages Custom"/>
              </a:rPr>
              <a:t>768</a:t>
            </a:r>
            <a:r>
              <a:rPr lang="zh-CN" altLang="en-US" b="0" i="0" dirty="0">
                <a:solidFill>
                  <a:srgbClr val="555555"/>
                </a:solidFill>
                <a:effectLst/>
                <a:latin typeface="Mirages Custom"/>
              </a:rPr>
              <a:t>，</a:t>
            </a:r>
            <a:r>
              <a:rPr lang="en-US" altLang="zh-CN" b="0" i="0" dirty="0">
                <a:solidFill>
                  <a:srgbClr val="555555"/>
                </a:solidFill>
                <a:effectLst/>
                <a:latin typeface="Mirages Custom"/>
              </a:rPr>
              <a:t>E </a:t>
            </a:r>
            <a:r>
              <a:rPr lang="zh-CN" altLang="en-US" b="0" i="0" dirty="0">
                <a:solidFill>
                  <a:srgbClr val="555555"/>
                </a:solidFill>
                <a:effectLst/>
                <a:latin typeface="Mirages Custom"/>
              </a:rPr>
              <a:t>为 </a:t>
            </a:r>
            <a:r>
              <a:rPr lang="en-US" altLang="zh-CN" b="0" i="0" dirty="0">
                <a:solidFill>
                  <a:srgbClr val="555555"/>
                </a:solidFill>
                <a:effectLst/>
                <a:latin typeface="Mirages Custom"/>
              </a:rPr>
              <a:t>256 </a:t>
            </a:r>
            <a:r>
              <a:rPr lang="zh-CN" altLang="en-US" b="0" i="0" dirty="0">
                <a:solidFill>
                  <a:srgbClr val="555555"/>
                </a:solidFill>
                <a:effectLst/>
                <a:latin typeface="Mirages Custom"/>
              </a:rPr>
              <a:t>时：</a:t>
            </a:r>
            <a:endParaRPr lang="en-US" altLang="zh-CN" b="0" i="0" dirty="0">
              <a:solidFill>
                <a:srgbClr val="555555"/>
              </a:solidFill>
              <a:effectLst/>
              <a:latin typeface="Mirages Custom"/>
            </a:endParaRPr>
          </a:p>
          <a:p>
            <a:r>
              <a:rPr lang="en-US" altLang="zh-CN" dirty="0">
                <a:solidFill>
                  <a:srgbClr val="555555"/>
                </a:solidFill>
                <a:latin typeface="Mirages Custom"/>
              </a:rPr>
              <a:t>V*H=30000*768=23040000</a:t>
            </a:r>
          </a:p>
          <a:p>
            <a:r>
              <a:rPr lang="en-US" altLang="zh-CN" b="0" i="0" dirty="0">
                <a:solidFill>
                  <a:srgbClr val="555555"/>
                </a:solidFill>
                <a:effectLst/>
                <a:latin typeface="Mirages Custom"/>
              </a:rPr>
              <a:t>V*</a:t>
            </a:r>
            <a:r>
              <a:rPr lang="en-US" altLang="zh-CN" b="0" i="0" dirty="0" err="1">
                <a:solidFill>
                  <a:srgbClr val="555555"/>
                </a:solidFill>
                <a:effectLst/>
                <a:latin typeface="Mirages Custom"/>
              </a:rPr>
              <a:t>E+E</a:t>
            </a:r>
            <a:r>
              <a:rPr lang="en-US" altLang="zh-CN" b="0" i="0" dirty="0">
                <a:solidFill>
                  <a:srgbClr val="555555"/>
                </a:solidFill>
                <a:effectLst/>
                <a:latin typeface="Mirages Custom"/>
              </a:rPr>
              <a:t>*H=30000*256+256*768=7876608</a:t>
            </a:r>
          </a:p>
          <a:p>
            <a:r>
              <a:rPr lang="zh-CN" altLang="en-US" dirty="0">
                <a:solidFill>
                  <a:srgbClr val="555555"/>
                </a:solidFill>
                <a:latin typeface="Mirages Custom"/>
              </a:rPr>
              <a:t>可以看到，</a:t>
            </a:r>
            <a:r>
              <a:rPr lang="zh-CN" altLang="en-US" b="0" i="0" dirty="0">
                <a:solidFill>
                  <a:srgbClr val="555555"/>
                </a:solidFill>
                <a:effectLst/>
                <a:latin typeface="Mirages Custom"/>
              </a:rPr>
              <a:t>参数量从 </a:t>
            </a:r>
            <a:r>
              <a:rPr lang="en-US" altLang="zh-CN" b="0" i="0" dirty="0">
                <a:solidFill>
                  <a:srgbClr val="555555"/>
                </a:solidFill>
                <a:effectLst/>
                <a:latin typeface="Mirages Custom"/>
              </a:rPr>
              <a:t>2300 </a:t>
            </a:r>
            <a:r>
              <a:rPr lang="zh-CN" altLang="en-US" b="0" i="0" dirty="0">
                <a:solidFill>
                  <a:srgbClr val="555555"/>
                </a:solidFill>
                <a:effectLst/>
                <a:latin typeface="Mirages Custom"/>
              </a:rPr>
              <a:t>万降低到 </a:t>
            </a:r>
            <a:r>
              <a:rPr lang="en-US" altLang="zh-CN" b="0" i="0" dirty="0">
                <a:solidFill>
                  <a:srgbClr val="555555"/>
                </a:solidFill>
                <a:effectLst/>
                <a:latin typeface="Mirages Custom"/>
              </a:rPr>
              <a:t>780 </a:t>
            </a:r>
            <a:r>
              <a:rPr lang="zh-CN" altLang="en-US" b="0" i="0" dirty="0">
                <a:solidFill>
                  <a:srgbClr val="555555"/>
                </a:solidFill>
                <a:effectLst/>
                <a:latin typeface="Mirages Custom"/>
              </a:rPr>
              <a:t>万。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10E134A-9054-4C4E-A833-A8F40E5FEBB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3262" y="4254320"/>
            <a:ext cx="9271757" cy="2380799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F7FE53E4-C4A0-46F9-97AD-00650CC9EA94}"/>
              </a:ext>
            </a:extLst>
          </p:cNvPr>
          <p:cNvSpPr/>
          <p:nvPr/>
        </p:nvSpPr>
        <p:spPr>
          <a:xfrm>
            <a:off x="2877424" y="4793445"/>
            <a:ext cx="1508659" cy="30200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134A1F7-45BE-420C-8784-B4EE899B7760}"/>
              </a:ext>
            </a:extLst>
          </p:cNvPr>
          <p:cNvSpPr/>
          <p:nvPr/>
        </p:nvSpPr>
        <p:spPr>
          <a:xfrm>
            <a:off x="2877424" y="5305173"/>
            <a:ext cx="1508659" cy="30200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4E29E13-13AC-4EB2-9FC1-69D71029296B}"/>
              </a:ext>
            </a:extLst>
          </p:cNvPr>
          <p:cNvSpPr/>
          <p:nvPr/>
        </p:nvSpPr>
        <p:spPr>
          <a:xfrm>
            <a:off x="10201013" y="4793445"/>
            <a:ext cx="475555" cy="30200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F35E0A75-33D8-42CD-93D3-23D6B6B7AC51}"/>
              </a:ext>
            </a:extLst>
          </p:cNvPr>
          <p:cNvSpPr/>
          <p:nvPr/>
        </p:nvSpPr>
        <p:spPr>
          <a:xfrm>
            <a:off x="10201012" y="5293717"/>
            <a:ext cx="475555" cy="30200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1B2AEEB0-0933-4530-9927-E50983000AEE}"/>
              </a:ext>
            </a:extLst>
          </p:cNvPr>
          <p:cNvSpPr/>
          <p:nvPr/>
        </p:nvSpPr>
        <p:spPr>
          <a:xfrm>
            <a:off x="2877424" y="5847091"/>
            <a:ext cx="1508659" cy="30200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C2606F4E-BE83-410E-97CE-545D7EA0967C}"/>
              </a:ext>
            </a:extLst>
          </p:cNvPr>
          <p:cNvSpPr/>
          <p:nvPr/>
        </p:nvSpPr>
        <p:spPr>
          <a:xfrm>
            <a:off x="2877424" y="6333116"/>
            <a:ext cx="1508659" cy="30200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AD10434B-5641-4892-BE11-49CF2E3AC4AA}"/>
              </a:ext>
            </a:extLst>
          </p:cNvPr>
          <p:cNvSpPr/>
          <p:nvPr/>
        </p:nvSpPr>
        <p:spPr>
          <a:xfrm>
            <a:off x="10201011" y="5793989"/>
            <a:ext cx="475555" cy="30200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AAD037DD-F853-4E46-8D7F-47D4B62AE390}"/>
              </a:ext>
            </a:extLst>
          </p:cNvPr>
          <p:cNvSpPr/>
          <p:nvPr/>
        </p:nvSpPr>
        <p:spPr>
          <a:xfrm>
            <a:off x="10201011" y="6338437"/>
            <a:ext cx="475555" cy="30200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03449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 7"/>
          <p:cNvSpPr/>
          <p:nvPr userDrawn="1">
            <p:custDataLst>
              <p:tags r:id="rId1"/>
            </p:custDataLst>
          </p:nvPr>
        </p:nvSpPr>
        <p:spPr>
          <a:xfrm flipV="1">
            <a:off x="521335" y="687070"/>
            <a:ext cx="11405235" cy="76200"/>
          </a:xfrm>
          <a:custGeom>
            <a:avLst/>
            <a:gdLst>
              <a:gd name="connsiteX0" fmla="*/ 0 w 12125327"/>
              <a:gd name="connsiteY0" fmla="*/ 0 h 31282"/>
              <a:gd name="connsiteX1" fmla="*/ 12125327 w 12125327"/>
              <a:gd name="connsiteY1" fmla="*/ 0 h 31282"/>
              <a:gd name="connsiteX2" fmla="*/ 12125327 w 12125327"/>
              <a:gd name="connsiteY2" fmla="*/ 31282 h 31282"/>
              <a:gd name="connsiteX3" fmla="*/ 17139 w 12125327"/>
              <a:gd name="connsiteY3" fmla="*/ 31282 h 31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25327" h="31282">
                <a:moveTo>
                  <a:pt x="0" y="0"/>
                </a:moveTo>
                <a:lnTo>
                  <a:pt x="12125327" y="0"/>
                </a:lnTo>
                <a:lnTo>
                  <a:pt x="12125327" y="31282"/>
                </a:lnTo>
                <a:lnTo>
                  <a:pt x="17139" y="31282"/>
                </a:lnTo>
                <a:close/>
              </a:path>
            </a:pathLst>
          </a:custGeom>
          <a:solidFill>
            <a:srgbClr val="00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7032" tIns="33516" rIns="67032" bIns="33516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400"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9" name="任意多边形 8"/>
          <p:cNvSpPr/>
          <p:nvPr userDrawn="1">
            <p:custDataLst>
              <p:tags r:id="rId2"/>
            </p:custDataLst>
          </p:nvPr>
        </p:nvSpPr>
        <p:spPr>
          <a:xfrm>
            <a:off x="-14603" y="381541"/>
            <a:ext cx="410536" cy="381886"/>
          </a:xfrm>
          <a:custGeom>
            <a:avLst/>
            <a:gdLst>
              <a:gd name="connsiteX0" fmla="*/ 284734 w 577217"/>
              <a:gd name="connsiteY0" fmla="*/ 0 h 536832"/>
              <a:gd name="connsiteX1" fmla="*/ 577217 w 577217"/>
              <a:gd name="connsiteY1" fmla="*/ 536832 h 536832"/>
              <a:gd name="connsiteX2" fmla="*/ 0 w 577217"/>
              <a:gd name="connsiteY2" fmla="*/ 536832 h 536832"/>
              <a:gd name="connsiteX3" fmla="*/ 0 w 577217"/>
              <a:gd name="connsiteY3" fmla="*/ 184 h 536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7217" h="536832">
                <a:moveTo>
                  <a:pt x="284734" y="0"/>
                </a:moveTo>
                <a:lnTo>
                  <a:pt x="577217" y="536832"/>
                </a:lnTo>
                <a:lnTo>
                  <a:pt x="0" y="536832"/>
                </a:lnTo>
                <a:lnTo>
                  <a:pt x="0" y="184"/>
                </a:lnTo>
                <a:close/>
              </a:path>
            </a:pathLst>
          </a:custGeom>
          <a:solidFill>
            <a:srgbClr val="00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7032" tIns="33516" rIns="67032" bIns="33516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400" dirty="0">
              <a:solidFill>
                <a:srgbClr val="7EC234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6" name="Title 1"/>
          <p:cNvSpPr txBox="1"/>
          <p:nvPr/>
        </p:nvSpPr>
        <p:spPr>
          <a:xfrm>
            <a:off x="600070" y="231314"/>
            <a:ext cx="5230279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>
              <a:defRPr/>
            </a:pPr>
            <a:r>
              <a:rPr lang="zh-CN" altLang="en-US" sz="2400" b="1" spc="600" dirty="0">
                <a:solidFill>
                  <a:srgbClr val="004EA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优化策略</a:t>
            </a:r>
            <a:r>
              <a:rPr lang="en-US" altLang="zh-CN" sz="2400" b="1" spc="600" dirty="0">
                <a:solidFill>
                  <a:srgbClr val="004EA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2——</a:t>
            </a:r>
            <a:r>
              <a:rPr lang="zh-CN" altLang="en-US" sz="2400" b="1" spc="600" dirty="0">
                <a:solidFill>
                  <a:srgbClr val="004EA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跨层参数共享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FC63D68C-297A-4AEB-B2A3-56E4F74B6F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1468" y="135564"/>
            <a:ext cx="1478713" cy="388162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54DC3540-1F83-4485-9F31-D6E3AE7E541B}"/>
              </a:ext>
            </a:extLst>
          </p:cNvPr>
          <p:cNvSpPr txBox="1"/>
          <p:nvPr/>
        </p:nvSpPr>
        <p:spPr>
          <a:xfrm>
            <a:off x="521335" y="1073197"/>
            <a:ext cx="1125884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solidFill>
                  <a:srgbClr val="333333"/>
                </a:solidFill>
                <a:effectLst/>
                <a:latin typeface="Mirages Custom"/>
              </a:rPr>
              <a:t>传统 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Mirages Custom"/>
              </a:rPr>
              <a:t>Transformer 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Mirages Custom"/>
              </a:rPr>
              <a:t>的每一层参数都是独立的，包括各层的 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Mirages Custom"/>
              </a:rPr>
              <a:t>self-attention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Mirages Custom"/>
              </a:rPr>
              <a:t>、全连接。这样就导致层数增加时，参数量会明显上升。</a:t>
            </a:r>
            <a:endParaRPr lang="en-US" altLang="zh-CN" b="0" i="0" dirty="0">
              <a:solidFill>
                <a:srgbClr val="333333"/>
              </a:solidFill>
              <a:effectLst/>
              <a:latin typeface="Mirages Custom"/>
            </a:endParaRPr>
          </a:p>
          <a:p>
            <a:r>
              <a:rPr lang="en-US" altLang="zh-CN" b="0" i="0" dirty="0">
                <a:solidFill>
                  <a:srgbClr val="333333"/>
                </a:solidFill>
                <a:effectLst/>
                <a:latin typeface="Mirages Custom"/>
              </a:rPr>
              <a:t>ALBERT 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Mirages Custom"/>
              </a:rPr>
              <a:t>作者尝试将所有层的参数进行共享，相当于只学习第一层的参数，并在剩下的所有层中重用该层的参数，而不是每个层都学习不同的参数。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296A4FE-1B91-4029-9036-10E244679D1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186" y="2752419"/>
            <a:ext cx="10202513" cy="3203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2992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 7"/>
          <p:cNvSpPr/>
          <p:nvPr userDrawn="1">
            <p:custDataLst>
              <p:tags r:id="rId1"/>
            </p:custDataLst>
          </p:nvPr>
        </p:nvSpPr>
        <p:spPr>
          <a:xfrm flipV="1">
            <a:off x="521335" y="687070"/>
            <a:ext cx="11405235" cy="76200"/>
          </a:xfrm>
          <a:custGeom>
            <a:avLst/>
            <a:gdLst>
              <a:gd name="connsiteX0" fmla="*/ 0 w 12125327"/>
              <a:gd name="connsiteY0" fmla="*/ 0 h 31282"/>
              <a:gd name="connsiteX1" fmla="*/ 12125327 w 12125327"/>
              <a:gd name="connsiteY1" fmla="*/ 0 h 31282"/>
              <a:gd name="connsiteX2" fmla="*/ 12125327 w 12125327"/>
              <a:gd name="connsiteY2" fmla="*/ 31282 h 31282"/>
              <a:gd name="connsiteX3" fmla="*/ 17139 w 12125327"/>
              <a:gd name="connsiteY3" fmla="*/ 31282 h 31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25327" h="31282">
                <a:moveTo>
                  <a:pt x="0" y="0"/>
                </a:moveTo>
                <a:lnTo>
                  <a:pt x="12125327" y="0"/>
                </a:lnTo>
                <a:lnTo>
                  <a:pt x="12125327" y="31282"/>
                </a:lnTo>
                <a:lnTo>
                  <a:pt x="17139" y="31282"/>
                </a:lnTo>
                <a:close/>
              </a:path>
            </a:pathLst>
          </a:custGeom>
          <a:solidFill>
            <a:srgbClr val="00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7032" tIns="33516" rIns="67032" bIns="33516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400"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9" name="任意多边形 8"/>
          <p:cNvSpPr/>
          <p:nvPr userDrawn="1">
            <p:custDataLst>
              <p:tags r:id="rId2"/>
            </p:custDataLst>
          </p:nvPr>
        </p:nvSpPr>
        <p:spPr>
          <a:xfrm>
            <a:off x="-14603" y="381541"/>
            <a:ext cx="410536" cy="381886"/>
          </a:xfrm>
          <a:custGeom>
            <a:avLst/>
            <a:gdLst>
              <a:gd name="connsiteX0" fmla="*/ 284734 w 577217"/>
              <a:gd name="connsiteY0" fmla="*/ 0 h 536832"/>
              <a:gd name="connsiteX1" fmla="*/ 577217 w 577217"/>
              <a:gd name="connsiteY1" fmla="*/ 536832 h 536832"/>
              <a:gd name="connsiteX2" fmla="*/ 0 w 577217"/>
              <a:gd name="connsiteY2" fmla="*/ 536832 h 536832"/>
              <a:gd name="connsiteX3" fmla="*/ 0 w 577217"/>
              <a:gd name="connsiteY3" fmla="*/ 184 h 536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7217" h="536832">
                <a:moveTo>
                  <a:pt x="284734" y="0"/>
                </a:moveTo>
                <a:lnTo>
                  <a:pt x="577217" y="536832"/>
                </a:lnTo>
                <a:lnTo>
                  <a:pt x="0" y="536832"/>
                </a:lnTo>
                <a:lnTo>
                  <a:pt x="0" y="184"/>
                </a:lnTo>
                <a:close/>
              </a:path>
            </a:pathLst>
          </a:custGeom>
          <a:solidFill>
            <a:srgbClr val="00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7032" tIns="33516" rIns="67032" bIns="33516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400" dirty="0">
              <a:solidFill>
                <a:srgbClr val="7EC234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6" name="Title 1"/>
          <p:cNvSpPr txBox="1"/>
          <p:nvPr/>
        </p:nvSpPr>
        <p:spPr>
          <a:xfrm>
            <a:off x="600070" y="231314"/>
            <a:ext cx="5230279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>
              <a:defRPr/>
            </a:pPr>
            <a:r>
              <a:rPr lang="zh-CN" altLang="en-US" sz="2400" b="1" spc="600" dirty="0">
                <a:solidFill>
                  <a:srgbClr val="004EA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优化策略</a:t>
            </a:r>
            <a:r>
              <a:rPr lang="en-US" altLang="zh-CN" sz="2400" b="1" spc="600" dirty="0">
                <a:solidFill>
                  <a:srgbClr val="004EA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2——</a:t>
            </a:r>
            <a:r>
              <a:rPr lang="zh-CN" altLang="en-US" sz="2400" b="1" spc="600" dirty="0">
                <a:solidFill>
                  <a:srgbClr val="004EA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跨层参数共享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FC63D68C-297A-4AEB-B2A3-56E4F74B6F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1468" y="135564"/>
            <a:ext cx="1478713" cy="388162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C784A16D-D217-42A2-9CCE-1108B8A1AF00}"/>
              </a:ext>
            </a:extLst>
          </p:cNvPr>
          <p:cNvSpPr txBox="1"/>
          <p:nvPr/>
        </p:nvSpPr>
        <p:spPr>
          <a:xfrm>
            <a:off x="600070" y="1161361"/>
            <a:ext cx="1101868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b="0" i="0" dirty="0">
                <a:solidFill>
                  <a:srgbClr val="333333"/>
                </a:solidFill>
                <a:effectLst/>
                <a:latin typeface="Mirages Custom"/>
              </a:rPr>
              <a:t>BERT-base 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Mirages Custom"/>
              </a:rPr>
              <a:t>和 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Mirages Custom"/>
              </a:rPr>
              <a:t>ALBERT 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Mirages Custom"/>
              </a:rPr>
              <a:t>使用相同的层数以及 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Mirages Custom"/>
              </a:rPr>
              <a:t>768 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Mirages Custom"/>
              </a:rPr>
              <a:t>个隐藏单元，结果 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Mirages Custom"/>
              </a:rPr>
              <a:t>BERT-base 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Mirages Custom"/>
              </a:rPr>
              <a:t>共有 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Mirages Custom"/>
              </a:rPr>
              <a:t>1.1 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Mirages Custom"/>
              </a:rPr>
              <a:t>亿个参数，而 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Mirages Custom"/>
              </a:rPr>
              <a:t>ALBERT 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Mirages Custom"/>
              </a:rPr>
              <a:t>只有 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Mirages Custom"/>
              </a:rPr>
              <a:t>3100 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Mirages Custom"/>
              </a:rPr>
              <a:t>万个参数。</a:t>
            </a:r>
            <a:endParaRPr lang="en-US" altLang="zh-CN" b="0" i="0" dirty="0">
              <a:solidFill>
                <a:srgbClr val="333333"/>
              </a:solidFill>
              <a:effectLst/>
              <a:latin typeface="Mirages Custom"/>
            </a:endParaRPr>
          </a:p>
          <a:p>
            <a:pPr algn="just"/>
            <a:r>
              <a:rPr lang="zh-CN" altLang="en-US" b="0" i="0" dirty="0">
                <a:solidFill>
                  <a:srgbClr val="333333"/>
                </a:solidFill>
                <a:effectLst/>
                <a:latin typeface="Mirages Custom"/>
              </a:rPr>
              <a:t>通过实验发现，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Mirages Custom"/>
              </a:rPr>
              <a:t>feed-forward 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Mirages Custom"/>
              </a:rPr>
              <a:t>层的参数共享会对精度产生比较大的影响；共享注意力参数的影响是最小的。</a:t>
            </a:r>
          </a:p>
          <a:p>
            <a:br>
              <a:rPr lang="zh-CN" altLang="en-US" dirty="0"/>
            </a:b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0EF2EAA-21D4-4F05-8EB7-6003B15562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070" y="2719038"/>
            <a:ext cx="11337164" cy="2809307"/>
          </a:xfrm>
          <a:prstGeom prst="rect">
            <a:avLst/>
          </a:prstGeom>
        </p:spPr>
      </p:pic>
      <p:cxnSp>
        <p:nvCxnSpPr>
          <p:cNvPr id="3" name="直接箭头连接符 2">
            <a:extLst>
              <a:ext uri="{FF2B5EF4-FFF2-40B4-BE49-F238E27FC236}">
                <a16:creationId xmlns:a16="http://schemas.microsoft.com/office/drawing/2014/main" id="{059528F4-5AFC-491B-B9D6-AA619FB4F12E}"/>
              </a:ext>
            </a:extLst>
          </p:cNvPr>
          <p:cNvCxnSpPr/>
          <p:nvPr/>
        </p:nvCxnSpPr>
        <p:spPr>
          <a:xfrm flipV="1">
            <a:off x="4269996" y="3254928"/>
            <a:ext cx="0" cy="8892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971E8F56-E298-405A-9BA2-266D1CEE94C5}"/>
              </a:ext>
            </a:extLst>
          </p:cNvPr>
          <p:cNvCxnSpPr/>
          <p:nvPr/>
        </p:nvCxnSpPr>
        <p:spPr>
          <a:xfrm flipV="1">
            <a:off x="4269996" y="4303552"/>
            <a:ext cx="0" cy="8892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4F42BB8D-C2F6-4C6E-9510-DB7DAE24A97E}"/>
              </a:ext>
            </a:extLst>
          </p:cNvPr>
          <p:cNvCxnSpPr/>
          <p:nvPr/>
        </p:nvCxnSpPr>
        <p:spPr>
          <a:xfrm flipV="1">
            <a:off x="11720818" y="3180825"/>
            <a:ext cx="0" cy="8892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C9770145-C79E-4F0D-80D3-F049731B725B}"/>
              </a:ext>
            </a:extLst>
          </p:cNvPr>
          <p:cNvCxnSpPr/>
          <p:nvPr/>
        </p:nvCxnSpPr>
        <p:spPr>
          <a:xfrm flipV="1">
            <a:off x="11764801" y="4303552"/>
            <a:ext cx="0" cy="8892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86206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 7"/>
          <p:cNvSpPr/>
          <p:nvPr userDrawn="1">
            <p:custDataLst>
              <p:tags r:id="rId1"/>
            </p:custDataLst>
          </p:nvPr>
        </p:nvSpPr>
        <p:spPr>
          <a:xfrm flipV="1">
            <a:off x="521335" y="687070"/>
            <a:ext cx="11405235" cy="76200"/>
          </a:xfrm>
          <a:custGeom>
            <a:avLst/>
            <a:gdLst>
              <a:gd name="connsiteX0" fmla="*/ 0 w 12125327"/>
              <a:gd name="connsiteY0" fmla="*/ 0 h 31282"/>
              <a:gd name="connsiteX1" fmla="*/ 12125327 w 12125327"/>
              <a:gd name="connsiteY1" fmla="*/ 0 h 31282"/>
              <a:gd name="connsiteX2" fmla="*/ 12125327 w 12125327"/>
              <a:gd name="connsiteY2" fmla="*/ 31282 h 31282"/>
              <a:gd name="connsiteX3" fmla="*/ 17139 w 12125327"/>
              <a:gd name="connsiteY3" fmla="*/ 31282 h 31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25327" h="31282">
                <a:moveTo>
                  <a:pt x="0" y="0"/>
                </a:moveTo>
                <a:lnTo>
                  <a:pt x="12125327" y="0"/>
                </a:lnTo>
                <a:lnTo>
                  <a:pt x="12125327" y="31282"/>
                </a:lnTo>
                <a:lnTo>
                  <a:pt x="17139" y="31282"/>
                </a:lnTo>
                <a:close/>
              </a:path>
            </a:pathLst>
          </a:custGeom>
          <a:solidFill>
            <a:srgbClr val="00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7032" tIns="33516" rIns="67032" bIns="33516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400"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9" name="任意多边形 8"/>
          <p:cNvSpPr/>
          <p:nvPr userDrawn="1">
            <p:custDataLst>
              <p:tags r:id="rId2"/>
            </p:custDataLst>
          </p:nvPr>
        </p:nvSpPr>
        <p:spPr>
          <a:xfrm>
            <a:off x="-14603" y="381541"/>
            <a:ext cx="410536" cy="381886"/>
          </a:xfrm>
          <a:custGeom>
            <a:avLst/>
            <a:gdLst>
              <a:gd name="connsiteX0" fmla="*/ 284734 w 577217"/>
              <a:gd name="connsiteY0" fmla="*/ 0 h 536832"/>
              <a:gd name="connsiteX1" fmla="*/ 577217 w 577217"/>
              <a:gd name="connsiteY1" fmla="*/ 536832 h 536832"/>
              <a:gd name="connsiteX2" fmla="*/ 0 w 577217"/>
              <a:gd name="connsiteY2" fmla="*/ 536832 h 536832"/>
              <a:gd name="connsiteX3" fmla="*/ 0 w 577217"/>
              <a:gd name="connsiteY3" fmla="*/ 184 h 536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7217" h="536832">
                <a:moveTo>
                  <a:pt x="284734" y="0"/>
                </a:moveTo>
                <a:lnTo>
                  <a:pt x="577217" y="536832"/>
                </a:lnTo>
                <a:lnTo>
                  <a:pt x="0" y="536832"/>
                </a:lnTo>
                <a:lnTo>
                  <a:pt x="0" y="184"/>
                </a:lnTo>
                <a:close/>
              </a:path>
            </a:pathLst>
          </a:custGeom>
          <a:solidFill>
            <a:srgbClr val="00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7032" tIns="33516" rIns="67032" bIns="33516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400" dirty="0">
              <a:solidFill>
                <a:srgbClr val="7EC234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6" name="Title 1"/>
          <p:cNvSpPr txBox="1"/>
          <p:nvPr/>
        </p:nvSpPr>
        <p:spPr>
          <a:xfrm>
            <a:off x="600070" y="231314"/>
            <a:ext cx="7688253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>
              <a:defRPr/>
            </a:pPr>
            <a:r>
              <a:rPr lang="zh-CN" altLang="en-US" sz="2400" b="1" spc="600" dirty="0">
                <a:solidFill>
                  <a:srgbClr val="004EA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优化策略</a:t>
            </a:r>
            <a:r>
              <a:rPr lang="en-US" altLang="zh-CN" sz="2400" b="1" spc="600" dirty="0">
                <a:solidFill>
                  <a:srgbClr val="004EA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3——</a:t>
            </a:r>
            <a:r>
              <a:rPr lang="zh-CN" altLang="en-US" sz="2400" b="1" spc="600" dirty="0">
                <a:solidFill>
                  <a:srgbClr val="004EA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将</a:t>
            </a:r>
            <a:r>
              <a:rPr lang="en-US" altLang="zh-CN" sz="2400" b="1" spc="600" dirty="0" err="1">
                <a:solidFill>
                  <a:srgbClr val="004EA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NSP</a:t>
            </a:r>
            <a:r>
              <a:rPr lang="zh-CN" altLang="en-US" sz="2400" b="1" spc="600" dirty="0">
                <a:solidFill>
                  <a:srgbClr val="004EA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任务改为</a:t>
            </a:r>
            <a:r>
              <a:rPr lang="en-US" altLang="zh-CN" sz="2400" b="1" spc="600" dirty="0">
                <a:solidFill>
                  <a:srgbClr val="004EA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SOP</a:t>
            </a:r>
            <a:r>
              <a:rPr lang="zh-CN" altLang="en-US" sz="2400" b="1" spc="600" dirty="0">
                <a:solidFill>
                  <a:srgbClr val="004EA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任务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FC63D68C-297A-4AEB-B2A3-56E4F74B6F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1468" y="135564"/>
            <a:ext cx="1478713" cy="388162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EED3E15A-2950-4543-B7AB-EB48B00C3BE1}"/>
              </a:ext>
            </a:extLst>
          </p:cNvPr>
          <p:cNvSpPr txBox="1"/>
          <p:nvPr/>
        </p:nvSpPr>
        <p:spPr>
          <a:xfrm>
            <a:off x="521335" y="1022700"/>
            <a:ext cx="1125884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i="0" dirty="0">
                <a:solidFill>
                  <a:srgbClr val="333333"/>
                </a:solidFill>
                <a:effectLst/>
                <a:latin typeface="Mirages Custom"/>
              </a:rPr>
              <a:t>BERT</a:t>
            </a:r>
            <a:r>
              <a:rPr lang="zh-CN" altLang="en-US" i="0" dirty="0">
                <a:solidFill>
                  <a:srgbClr val="333333"/>
                </a:solidFill>
                <a:effectLst/>
                <a:latin typeface="Mirages Custom"/>
              </a:rPr>
              <a:t> 引入了一个叫做下一个句子预测的二分类问题。这是专门为提高使用句子对，如 </a:t>
            </a:r>
            <a:r>
              <a:rPr lang="en-US" altLang="zh-CN" i="0" dirty="0">
                <a:solidFill>
                  <a:srgbClr val="333333"/>
                </a:solidFill>
                <a:effectLst/>
                <a:latin typeface="Mirages Custom"/>
              </a:rPr>
              <a:t>“</a:t>
            </a:r>
            <a:r>
              <a:rPr lang="zh-CN" altLang="en-US" i="0" dirty="0">
                <a:solidFill>
                  <a:srgbClr val="333333"/>
                </a:solidFill>
                <a:effectLst/>
                <a:latin typeface="Mirages Custom"/>
              </a:rPr>
              <a:t>自然语言推理</a:t>
            </a:r>
            <a:r>
              <a:rPr lang="en-US" altLang="zh-CN" i="0" dirty="0">
                <a:solidFill>
                  <a:srgbClr val="333333"/>
                </a:solidFill>
                <a:effectLst/>
                <a:latin typeface="Mirages Custom"/>
              </a:rPr>
              <a:t>” </a:t>
            </a:r>
            <a:r>
              <a:rPr lang="zh-CN" altLang="en-US" i="0" dirty="0">
                <a:solidFill>
                  <a:srgbClr val="333333"/>
                </a:solidFill>
                <a:effectLst/>
                <a:latin typeface="Mirages Custom"/>
              </a:rPr>
              <a:t>的下游任务的性能而创建的。但是像 </a:t>
            </a:r>
            <a:r>
              <a:rPr lang="en-US" altLang="zh-CN" i="0" dirty="0" err="1">
                <a:solidFill>
                  <a:srgbClr val="333333"/>
                </a:solidFill>
                <a:effectLst/>
                <a:latin typeface="Mirages Custom"/>
              </a:rPr>
              <a:t>RoBERTa</a:t>
            </a:r>
            <a:r>
              <a:rPr lang="en-US" altLang="zh-CN" i="0" dirty="0">
                <a:solidFill>
                  <a:srgbClr val="333333"/>
                </a:solidFill>
                <a:effectLst/>
                <a:latin typeface="Mirages Custom"/>
              </a:rPr>
              <a:t> </a:t>
            </a:r>
            <a:r>
              <a:rPr lang="zh-CN" altLang="en-US" i="0" dirty="0">
                <a:solidFill>
                  <a:srgbClr val="333333"/>
                </a:solidFill>
                <a:effectLst/>
                <a:latin typeface="Mirages Custom"/>
              </a:rPr>
              <a:t>和 </a:t>
            </a:r>
            <a:r>
              <a:rPr lang="en-US" altLang="zh-CN" i="0" dirty="0" err="1">
                <a:solidFill>
                  <a:srgbClr val="333333"/>
                </a:solidFill>
                <a:effectLst/>
                <a:latin typeface="Mirages Custom"/>
              </a:rPr>
              <a:t>XLNet</a:t>
            </a:r>
            <a:r>
              <a:rPr lang="en-US" altLang="zh-CN" i="0" dirty="0">
                <a:solidFill>
                  <a:srgbClr val="333333"/>
                </a:solidFill>
                <a:effectLst/>
                <a:latin typeface="Mirages Custom"/>
              </a:rPr>
              <a:t> </a:t>
            </a:r>
            <a:r>
              <a:rPr lang="zh-CN" altLang="en-US" i="0" dirty="0">
                <a:solidFill>
                  <a:srgbClr val="333333"/>
                </a:solidFill>
                <a:effectLst/>
                <a:latin typeface="Mirages Custom"/>
              </a:rPr>
              <a:t>这样的论文已经阐明了 </a:t>
            </a:r>
            <a:r>
              <a:rPr lang="en-US" altLang="zh-CN" i="0" dirty="0" err="1">
                <a:solidFill>
                  <a:srgbClr val="333333"/>
                </a:solidFill>
                <a:effectLst/>
                <a:latin typeface="Mirages Custom"/>
              </a:rPr>
              <a:t>NSP</a:t>
            </a:r>
            <a:r>
              <a:rPr lang="en-US" altLang="zh-CN" i="0" dirty="0">
                <a:solidFill>
                  <a:srgbClr val="333333"/>
                </a:solidFill>
                <a:effectLst/>
                <a:latin typeface="Mirages Custom"/>
              </a:rPr>
              <a:t> </a:t>
            </a:r>
            <a:r>
              <a:rPr lang="zh-CN" altLang="en-US" i="0" dirty="0">
                <a:solidFill>
                  <a:srgbClr val="333333"/>
                </a:solidFill>
                <a:effectLst/>
                <a:latin typeface="Mirages Custom"/>
              </a:rPr>
              <a:t>的无效性，并且发现它对下游任务的影响是不可靠的</a:t>
            </a:r>
            <a:r>
              <a:rPr lang="zh-CN" altLang="en-US" dirty="0">
                <a:solidFill>
                  <a:srgbClr val="333333"/>
                </a:solidFill>
                <a:latin typeface="Mirages Custom"/>
              </a:rPr>
              <a:t>。</a:t>
            </a:r>
            <a:endParaRPr lang="zh-CN" altLang="en-US" i="0" dirty="0">
              <a:solidFill>
                <a:srgbClr val="333333"/>
              </a:solidFill>
              <a:effectLst/>
              <a:latin typeface="Mirages Custom"/>
            </a:endParaRPr>
          </a:p>
          <a:p>
            <a:pPr algn="just"/>
            <a:r>
              <a:rPr lang="zh-CN" altLang="en-US" i="0" dirty="0">
                <a:solidFill>
                  <a:srgbClr val="333333"/>
                </a:solidFill>
                <a:effectLst/>
                <a:latin typeface="Mirages Custom"/>
              </a:rPr>
              <a:t>因此，</a:t>
            </a:r>
            <a:r>
              <a:rPr lang="en-US" altLang="zh-CN" i="0" dirty="0">
                <a:solidFill>
                  <a:srgbClr val="333333"/>
                </a:solidFill>
                <a:effectLst/>
                <a:latin typeface="Mirages Custom"/>
              </a:rPr>
              <a:t>ALBERT </a:t>
            </a:r>
            <a:r>
              <a:rPr lang="zh-CN" altLang="en-US" i="0" dirty="0">
                <a:solidFill>
                  <a:srgbClr val="333333"/>
                </a:solidFill>
                <a:effectLst/>
                <a:latin typeface="Mirages Custom"/>
              </a:rPr>
              <a:t>提出了另一个任务 </a:t>
            </a:r>
            <a:r>
              <a:rPr lang="en-US" altLang="zh-CN" i="0" dirty="0">
                <a:solidFill>
                  <a:srgbClr val="333333"/>
                </a:solidFill>
                <a:effectLst/>
                <a:latin typeface="Mirages Custom"/>
              </a:rPr>
              <a:t>—— </a:t>
            </a:r>
            <a:r>
              <a:rPr lang="zh-CN" altLang="en-US" i="0" dirty="0">
                <a:solidFill>
                  <a:srgbClr val="333333"/>
                </a:solidFill>
                <a:effectLst/>
                <a:latin typeface="Mirages Custom"/>
              </a:rPr>
              <a:t>句子顺序预测。关键思想是：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zh-CN" altLang="en-US" i="0" dirty="0">
                <a:solidFill>
                  <a:srgbClr val="333333"/>
                </a:solidFill>
                <a:effectLst/>
                <a:latin typeface="Mirages Custom"/>
              </a:rPr>
              <a:t>从同一个文档中取两个连续的句子作为一个正样本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zh-CN" altLang="en-US" i="0" dirty="0">
                <a:solidFill>
                  <a:srgbClr val="333333"/>
                </a:solidFill>
                <a:effectLst/>
                <a:latin typeface="Mirages Custom"/>
              </a:rPr>
              <a:t>交换这两个句子的顺序，并使用它作为一个负样本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1290941-D7CC-4095-88DA-17DE8CC1AA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17421" y="2861738"/>
            <a:ext cx="9372600" cy="3533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7962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 7"/>
          <p:cNvSpPr/>
          <p:nvPr userDrawn="1">
            <p:custDataLst>
              <p:tags r:id="rId1"/>
            </p:custDataLst>
          </p:nvPr>
        </p:nvSpPr>
        <p:spPr>
          <a:xfrm flipV="1">
            <a:off x="521335" y="687070"/>
            <a:ext cx="11405235" cy="76200"/>
          </a:xfrm>
          <a:custGeom>
            <a:avLst/>
            <a:gdLst>
              <a:gd name="connsiteX0" fmla="*/ 0 w 12125327"/>
              <a:gd name="connsiteY0" fmla="*/ 0 h 31282"/>
              <a:gd name="connsiteX1" fmla="*/ 12125327 w 12125327"/>
              <a:gd name="connsiteY1" fmla="*/ 0 h 31282"/>
              <a:gd name="connsiteX2" fmla="*/ 12125327 w 12125327"/>
              <a:gd name="connsiteY2" fmla="*/ 31282 h 31282"/>
              <a:gd name="connsiteX3" fmla="*/ 17139 w 12125327"/>
              <a:gd name="connsiteY3" fmla="*/ 31282 h 31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25327" h="31282">
                <a:moveTo>
                  <a:pt x="0" y="0"/>
                </a:moveTo>
                <a:lnTo>
                  <a:pt x="12125327" y="0"/>
                </a:lnTo>
                <a:lnTo>
                  <a:pt x="12125327" y="31282"/>
                </a:lnTo>
                <a:lnTo>
                  <a:pt x="17139" y="31282"/>
                </a:lnTo>
                <a:close/>
              </a:path>
            </a:pathLst>
          </a:custGeom>
          <a:solidFill>
            <a:srgbClr val="00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7032" tIns="33516" rIns="67032" bIns="33516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400"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9" name="任意多边形 8"/>
          <p:cNvSpPr/>
          <p:nvPr userDrawn="1">
            <p:custDataLst>
              <p:tags r:id="rId2"/>
            </p:custDataLst>
          </p:nvPr>
        </p:nvSpPr>
        <p:spPr>
          <a:xfrm>
            <a:off x="-14603" y="381541"/>
            <a:ext cx="410536" cy="381886"/>
          </a:xfrm>
          <a:custGeom>
            <a:avLst/>
            <a:gdLst>
              <a:gd name="connsiteX0" fmla="*/ 284734 w 577217"/>
              <a:gd name="connsiteY0" fmla="*/ 0 h 536832"/>
              <a:gd name="connsiteX1" fmla="*/ 577217 w 577217"/>
              <a:gd name="connsiteY1" fmla="*/ 536832 h 536832"/>
              <a:gd name="connsiteX2" fmla="*/ 0 w 577217"/>
              <a:gd name="connsiteY2" fmla="*/ 536832 h 536832"/>
              <a:gd name="connsiteX3" fmla="*/ 0 w 577217"/>
              <a:gd name="connsiteY3" fmla="*/ 184 h 536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7217" h="536832">
                <a:moveTo>
                  <a:pt x="284734" y="0"/>
                </a:moveTo>
                <a:lnTo>
                  <a:pt x="577217" y="536832"/>
                </a:lnTo>
                <a:lnTo>
                  <a:pt x="0" y="536832"/>
                </a:lnTo>
                <a:lnTo>
                  <a:pt x="0" y="184"/>
                </a:lnTo>
                <a:close/>
              </a:path>
            </a:pathLst>
          </a:custGeom>
          <a:solidFill>
            <a:srgbClr val="00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7032" tIns="33516" rIns="67032" bIns="33516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400" dirty="0">
              <a:solidFill>
                <a:srgbClr val="7EC234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6" name="Title 1"/>
          <p:cNvSpPr txBox="1"/>
          <p:nvPr/>
        </p:nvSpPr>
        <p:spPr>
          <a:xfrm>
            <a:off x="600070" y="231314"/>
            <a:ext cx="7436583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>
              <a:defRPr/>
            </a:pPr>
            <a:r>
              <a:rPr lang="zh-CN" altLang="en-US" sz="2400" b="1" spc="600" dirty="0">
                <a:solidFill>
                  <a:srgbClr val="004EA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优化策略</a:t>
            </a:r>
            <a:r>
              <a:rPr lang="en-US" altLang="zh-CN" sz="2400" b="1" spc="600" dirty="0">
                <a:solidFill>
                  <a:srgbClr val="004EA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3——</a:t>
            </a:r>
            <a:r>
              <a:rPr lang="zh-CN" altLang="en-US" sz="2400" b="1" spc="600" dirty="0">
                <a:solidFill>
                  <a:srgbClr val="004EA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将</a:t>
            </a:r>
            <a:r>
              <a:rPr lang="en-US" altLang="zh-CN" sz="2400" b="1" spc="600" dirty="0" err="1">
                <a:solidFill>
                  <a:srgbClr val="004EA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NSP</a:t>
            </a:r>
            <a:r>
              <a:rPr lang="zh-CN" altLang="en-US" sz="2400" b="1" spc="600" dirty="0">
                <a:solidFill>
                  <a:srgbClr val="004EA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任务改为</a:t>
            </a:r>
            <a:r>
              <a:rPr lang="en-US" altLang="zh-CN" sz="2400" b="1" spc="600" dirty="0">
                <a:solidFill>
                  <a:srgbClr val="004EA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SOP</a:t>
            </a:r>
            <a:r>
              <a:rPr lang="zh-CN" altLang="en-US" sz="2400" b="1" spc="600" dirty="0">
                <a:solidFill>
                  <a:srgbClr val="004EA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任务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FC63D68C-297A-4AEB-B2A3-56E4F74B6F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1468" y="135564"/>
            <a:ext cx="1478713" cy="388162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8BE0784C-CAD9-4E23-B464-EA436B04B7CE}"/>
              </a:ext>
            </a:extLst>
          </p:cNvPr>
          <p:cNvSpPr txBox="1"/>
          <p:nvPr/>
        </p:nvSpPr>
        <p:spPr>
          <a:xfrm>
            <a:off x="521335" y="1597914"/>
            <a:ext cx="102752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dirty="0">
                <a:solidFill>
                  <a:srgbClr val="333333"/>
                </a:solidFill>
                <a:effectLst/>
                <a:latin typeface="Mirages Custom"/>
              </a:rPr>
              <a:t>SOP 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Mirages Custom"/>
              </a:rPr>
              <a:t>提高了下游多种任务（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Mirages Custom"/>
              </a:rPr>
              <a:t>SQUAD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Mirages Custom"/>
              </a:rPr>
              <a:t>，</a:t>
            </a:r>
            <a:r>
              <a:rPr lang="en-US" altLang="zh-CN" b="0" i="0" dirty="0" err="1">
                <a:solidFill>
                  <a:srgbClr val="333333"/>
                </a:solidFill>
                <a:effectLst/>
                <a:latin typeface="Mirages Custom"/>
              </a:rPr>
              <a:t>MNLI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Mirages Custom"/>
              </a:rPr>
              <a:t>，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Mirages Custom"/>
              </a:rPr>
              <a:t>SST-2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Mirages Custom"/>
              </a:rPr>
              <a:t>，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Mirages Custom"/>
              </a:rPr>
              <a:t>RACE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Mirages Custom"/>
              </a:rPr>
              <a:t>）的表现</a:t>
            </a:r>
            <a:r>
              <a:rPr lang="zh-CN" altLang="en-US" dirty="0">
                <a:solidFill>
                  <a:srgbClr val="333333"/>
                </a:solidFill>
                <a:latin typeface="Mirages Custom"/>
              </a:rPr>
              <a:t>。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DE749C9-625A-4FE6-8081-2A3E7C301C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2337" y="3110235"/>
            <a:ext cx="10694607" cy="1780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8106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 7"/>
          <p:cNvSpPr/>
          <p:nvPr userDrawn="1">
            <p:custDataLst>
              <p:tags r:id="rId1"/>
            </p:custDataLst>
          </p:nvPr>
        </p:nvSpPr>
        <p:spPr>
          <a:xfrm flipV="1">
            <a:off x="521335" y="687070"/>
            <a:ext cx="11405235" cy="76200"/>
          </a:xfrm>
          <a:custGeom>
            <a:avLst/>
            <a:gdLst>
              <a:gd name="connsiteX0" fmla="*/ 0 w 12125327"/>
              <a:gd name="connsiteY0" fmla="*/ 0 h 31282"/>
              <a:gd name="connsiteX1" fmla="*/ 12125327 w 12125327"/>
              <a:gd name="connsiteY1" fmla="*/ 0 h 31282"/>
              <a:gd name="connsiteX2" fmla="*/ 12125327 w 12125327"/>
              <a:gd name="connsiteY2" fmla="*/ 31282 h 31282"/>
              <a:gd name="connsiteX3" fmla="*/ 17139 w 12125327"/>
              <a:gd name="connsiteY3" fmla="*/ 31282 h 31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25327" h="31282">
                <a:moveTo>
                  <a:pt x="0" y="0"/>
                </a:moveTo>
                <a:lnTo>
                  <a:pt x="12125327" y="0"/>
                </a:lnTo>
                <a:lnTo>
                  <a:pt x="12125327" y="31282"/>
                </a:lnTo>
                <a:lnTo>
                  <a:pt x="17139" y="31282"/>
                </a:lnTo>
                <a:close/>
              </a:path>
            </a:pathLst>
          </a:custGeom>
          <a:solidFill>
            <a:srgbClr val="00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7032" tIns="33516" rIns="67032" bIns="33516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400"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9" name="任意多边形 8"/>
          <p:cNvSpPr/>
          <p:nvPr userDrawn="1">
            <p:custDataLst>
              <p:tags r:id="rId2"/>
            </p:custDataLst>
          </p:nvPr>
        </p:nvSpPr>
        <p:spPr>
          <a:xfrm>
            <a:off x="-14603" y="381541"/>
            <a:ext cx="410536" cy="381886"/>
          </a:xfrm>
          <a:custGeom>
            <a:avLst/>
            <a:gdLst>
              <a:gd name="connsiteX0" fmla="*/ 284734 w 577217"/>
              <a:gd name="connsiteY0" fmla="*/ 0 h 536832"/>
              <a:gd name="connsiteX1" fmla="*/ 577217 w 577217"/>
              <a:gd name="connsiteY1" fmla="*/ 536832 h 536832"/>
              <a:gd name="connsiteX2" fmla="*/ 0 w 577217"/>
              <a:gd name="connsiteY2" fmla="*/ 536832 h 536832"/>
              <a:gd name="connsiteX3" fmla="*/ 0 w 577217"/>
              <a:gd name="connsiteY3" fmla="*/ 184 h 536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7217" h="536832">
                <a:moveTo>
                  <a:pt x="284734" y="0"/>
                </a:moveTo>
                <a:lnTo>
                  <a:pt x="577217" y="536832"/>
                </a:lnTo>
                <a:lnTo>
                  <a:pt x="0" y="536832"/>
                </a:lnTo>
                <a:lnTo>
                  <a:pt x="0" y="184"/>
                </a:lnTo>
                <a:close/>
              </a:path>
            </a:pathLst>
          </a:custGeom>
          <a:solidFill>
            <a:srgbClr val="00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7032" tIns="33516" rIns="67032" bIns="33516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400" dirty="0">
              <a:solidFill>
                <a:srgbClr val="7EC234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6" name="Title 1"/>
          <p:cNvSpPr txBox="1"/>
          <p:nvPr/>
        </p:nvSpPr>
        <p:spPr>
          <a:xfrm>
            <a:off x="600070" y="231314"/>
            <a:ext cx="8560708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>
              <a:defRPr/>
            </a:pPr>
            <a:r>
              <a:rPr lang="zh-CN" altLang="en-US" sz="2400" b="1" spc="600" dirty="0">
                <a:solidFill>
                  <a:srgbClr val="004EA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优化策略</a:t>
            </a:r>
            <a:r>
              <a:rPr lang="en-US" altLang="zh-CN" sz="2400" b="1" spc="600" dirty="0">
                <a:solidFill>
                  <a:srgbClr val="004EA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4——</a:t>
            </a:r>
            <a:r>
              <a:rPr lang="zh-CN" altLang="en-US" sz="2400" b="1" spc="600" dirty="0">
                <a:solidFill>
                  <a:srgbClr val="004EA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增加数据量</a:t>
            </a:r>
            <a:r>
              <a:rPr lang="en-US" altLang="zh-CN" sz="2400" b="1" spc="600" dirty="0">
                <a:solidFill>
                  <a:srgbClr val="004EA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&amp;</a:t>
            </a:r>
            <a:r>
              <a:rPr lang="zh-CN" altLang="en-US" sz="2400" b="1" spc="600" dirty="0">
                <a:solidFill>
                  <a:srgbClr val="004EA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移除</a:t>
            </a:r>
            <a:r>
              <a:rPr lang="en-US" altLang="zh-CN" sz="2400" b="1" spc="600" dirty="0">
                <a:solidFill>
                  <a:srgbClr val="004EA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dropout</a:t>
            </a:r>
            <a:endParaRPr lang="zh-CN" altLang="en-US" sz="2400" b="1" spc="600" dirty="0">
              <a:solidFill>
                <a:srgbClr val="004EA2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FC63D68C-297A-4AEB-B2A3-56E4F74B6F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1468" y="135564"/>
            <a:ext cx="1478713" cy="388162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C784A16D-D217-42A2-9CCE-1108B8A1AF00}"/>
              </a:ext>
            </a:extLst>
          </p:cNvPr>
          <p:cNvSpPr txBox="1"/>
          <p:nvPr/>
        </p:nvSpPr>
        <p:spPr>
          <a:xfrm>
            <a:off x="600070" y="1161361"/>
            <a:ext cx="1101868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en-US" b="0" i="0" dirty="0">
                <a:solidFill>
                  <a:srgbClr val="333333"/>
                </a:solidFill>
                <a:effectLst/>
                <a:latin typeface="Mirages Custom"/>
              </a:rPr>
              <a:t>以上 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Mirages Custom"/>
              </a:rPr>
              <a:t>ALBERT 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Mirages Custom"/>
              </a:rPr>
              <a:t>都是使用跟 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Mirages Custom"/>
              </a:rPr>
              <a:t>BERT 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Mirages Custom"/>
              </a:rPr>
              <a:t>相同的训练数据。但是增加训练数据或许可以提升模型的表现，于是 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Mirages Custom"/>
              </a:rPr>
              <a:t>ALBERT 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Mirages Custom"/>
              </a:rPr>
              <a:t>加上 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Mirages Custom"/>
              </a:rPr>
              <a:t>STORIES Dataset 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Mirages Custom"/>
              </a:rPr>
              <a:t>后总共训练了 </a:t>
            </a:r>
            <a:r>
              <a:rPr lang="en-US" altLang="zh-CN" b="0" i="0" dirty="0" err="1">
                <a:solidFill>
                  <a:srgbClr val="333333"/>
                </a:solidFill>
                <a:effectLst/>
                <a:latin typeface="Mirages Custom"/>
              </a:rPr>
              <a:t>157G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Mirages Custom"/>
              </a:rPr>
              <a:t> 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Mirages Custom"/>
              </a:rPr>
              <a:t>的数据。</a:t>
            </a:r>
            <a:endParaRPr lang="en-US" altLang="zh-CN" b="0" i="0" dirty="0">
              <a:solidFill>
                <a:srgbClr val="333333"/>
              </a:solidFill>
              <a:effectLst/>
              <a:latin typeface="Mirages Custom"/>
            </a:endParaRPr>
          </a:p>
          <a:p>
            <a:pPr algn="just"/>
            <a:r>
              <a:rPr lang="zh-CN" altLang="en-US" b="0" i="0" dirty="0">
                <a:solidFill>
                  <a:srgbClr val="333333"/>
                </a:solidFill>
                <a:effectLst/>
                <a:latin typeface="Mirages Custom"/>
              </a:rPr>
              <a:t>另外，训练到 </a:t>
            </a:r>
            <a:r>
              <a:rPr lang="en-US" altLang="zh-CN" b="0" i="0" dirty="0" err="1">
                <a:solidFill>
                  <a:srgbClr val="333333"/>
                </a:solidFill>
                <a:effectLst/>
                <a:latin typeface="Mirages Custom"/>
              </a:rPr>
              <a:t>1M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Mirages Custom"/>
              </a:rPr>
              <a:t> 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Mirages Custom"/>
              </a:rPr>
              <a:t>步的时候，模型还没有对训练集 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Mirages Custom"/>
              </a:rPr>
              <a:t>Overfit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Mirages Custom"/>
              </a:rPr>
              <a:t>，所以作者直接把 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Mirages Custom"/>
              </a:rPr>
              <a:t>Dropout 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Mirages Custom"/>
              </a:rPr>
              <a:t>移除，最终在验证集上的效果得到了大幅提升。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A6A1B55-1BAE-4676-927B-7E8B7088B7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070" y="2318201"/>
            <a:ext cx="10772775" cy="406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183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 7"/>
          <p:cNvSpPr/>
          <p:nvPr userDrawn="1">
            <p:custDataLst>
              <p:tags r:id="rId1"/>
            </p:custDataLst>
          </p:nvPr>
        </p:nvSpPr>
        <p:spPr>
          <a:xfrm flipV="1">
            <a:off x="521335" y="687070"/>
            <a:ext cx="11405235" cy="76200"/>
          </a:xfrm>
          <a:custGeom>
            <a:avLst/>
            <a:gdLst>
              <a:gd name="connsiteX0" fmla="*/ 0 w 12125327"/>
              <a:gd name="connsiteY0" fmla="*/ 0 h 31282"/>
              <a:gd name="connsiteX1" fmla="*/ 12125327 w 12125327"/>
              <a:gd name="connsiteY1" fmla="*/ 0 h 31282"/>
              <a:gd name="connsiteX2" fmla="*/ 12125327 w 12125327"/>
              <a:gd name="connsiteY2" fmla="*/ 31282 h 31282"/>
              <a:gd name="connsiteX3" fmla="*/ 17139 w 12125327"/>
              <a:gd name="connsiteY3" fmla="*/ 31282 h 31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25327" h="31282">
                <a:moveTo>
                  <a:pt x="0" y="0"/>
                </a:moveTo>
                <a:lnTo>
                  <a:pt x="12125327" y="0"/>
                </a:lnTo>
                <a:lnTo>
                  <a:pt x="12125327" y="31282"/>
                </a:lnTo>
                <a:lnTo>
                  <a:pt x="17139" y="31282"/>
                </a:lnTo>
                <a:close/>
              </a:path>
            </a:pathLst>
          </a:custGeom>
          <a:solidFill>
            <a:srgbClr val="00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7032" tIns="33516" rIns="67032" bIns="33516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400"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9" name="任意多边形 8"/>
          <p:cNvSpPr/>
          <p:nvPr userDrawn="1">
            <p:custDataLst>
              <p:tags r:id="rId2"/>
            </p:custDataLst>
          </p:nvPr>
        </p:nvSpPr>
        <p:spPr>
          <a:xfrm>
            <a:off x="-14603" y="381541"/>
            <a:ext cx="410536" cy="381886"/>
          </a:xfrm>
          <a:custGeom>
            <a:avLst/>
            <a:gdLst>
              <a:gd name="connsiteX0" fmla="*/ 284734 w 577217"/>
              <a:gd name="connsiteY0" fmla="*/ 0 h 536832"/>
              <a:gd name="connsiteX1" fmla="*/ 577217 w 577217"/>
              <a:gd name="connsiteY1" fmla="*/ 536832 h 536832"/>
              <a:gd name="connsiteX2" fmla="*/ 0 w 577217"/>
              <a:gd name="connsiteY2" fmla="*/ 536832 h 536832"/>
              <a:gd name="connsiteX3" fmla="*/ 0 w 577217"/>
              <a:gd name="connsiteY3" fmla="*/ 184 h 536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7217" h="536832">
                <a:moveTo>
                  <a:pt x="284734" y="0"/>
                </a:moveTo>
                <a:lnTo>
                  <a:pt x="577217" y="536832"/>
                </a:lnTo>
                <a:lnTo>
                  <a:pt x="0" y="536832"/>
                </a:lnTo>
                <a:lnTo>
                  <a:pt x="0" y="184"/>
                </a:lnTo>
                <a:close/>
              </a:path>
            </a:pathLst>
          </a:custGeom>
          <a:solidFill>
            <a:srgbClr val="00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7032" tIns="33516" rIns="67032" bIns="33516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400" dirty="0">
              <a:solidFill>
                <a:srgbClr val="7EC234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6" name="Title 1"/>
          <p:cNvSpPr txBox="1"/>
          <p:nvPr/>
        </p:nvSpPr>
        <p:spPr>
          <a:xfrm>
            <a:off x="600070" y="189935"/>
            <a:ext cx="8560708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>
              <a:defRPr/>
            </a:pPr>
            <a:r>
              <a:rPr lang="en-US" altLang="zh-CN" sz="2400" b="1" spc="600" dirty="0">
                <a:solidFill>
                  <a:srgbClr val="004EA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BERT</a:t>
            </a:r>
            <a:r>
              <a:rPr lang="zh-CN" altLang="en-US" sz="2400" b="1" spc="600" dirty="0">
                <a:solidFill>
                  <a:srgbClr val="004EA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与</a:t>
            </a:r>
            <a:r>
              <a:rPr lang="en-US" altLang="zh-CN" sz="2400" b="1" spc="600" dirty="0">
                <a:solidFill>
                  <a:srgbClr val="004EA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ALBERT</a:t>
            </a:r>
            <a:r>
              <a:rPr lang="zh-CN" altLang="en-US" sz="2400" b="1" spc="600">
                <a:solidFill>
                  <a:srgbClr val="004EA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在运行时间与吞吐量</a:t>
            </a:r>
            <a:r>
              <a:rPr lang="zh-CN" altLang="en-US" sz="2400" b="1" spc="600" dirty="0">
                <a:solidFill>
                  <a:srgbClr val="004EA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上的区别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FC63D68C-297A-4AEB-B2A3-56E4F74B6F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1468" y="135564"/>
            <a:ext cx="1478713" cy="38816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5FAB1E2B-63B4-437E-9588-F76DA0D22F1A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967314" y="2156291"/>
            <a:ext cx="10575937" cy="2977771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45B461DB-234D-40FE-B4BA-3CA358F5A37A}"/>
              </a:ext>
            </a:extLst>
          </p:cNvPr>
          <p:cNvSpPr txBox="1"/>
          <p:nvPr/>
        </p:nvSpPr>
        <p:spPr>
          <a:xfrm>
            <a:off x="786469" y="1115303"/>
            <a:ext cx="1075678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1800" spc="75" dirty="0">
                <a:effectLst/>
                <a:ea typeface="宋体" panose="02010600030101010101" pitchFamily="2" charset="-122"/>
                <a:cs typeface="Arial" panose="020B0604020202020204" pitchFamily="34" charset="0"/>
              </a:rPr>
              <a:t>不控制数据吞吐量</a:t>
            </a:r>
            <a:r>
              <a:rPr lang="en-US" altLang="zh-CN" sz="1800" spc="75" dirty="0">
                <a:effectLst/>
                <a:ea typeface="宋体" panose="02010600030101010101" pitchFamily="2" charset="-122"/>
                <a:cs typeface="Arial" panose="020B0604020202020204" pitchFamily="34" charset="0"/>
              </a:rPr>
              <a:t>(</a:t>
            </a:r>
            <a:r>
              <a:rPr lang="zh-CN" altLang="zh-CN" sz="1800" spc="75" dirty="0">
                <a:effectLst/>
                <a:ea typeface="宋体" panose="02010600030101010101" pitchFamily="2" charset="-122"/>
                <a:cs typeface="Arial" panose="020B0604020202020204" pitchFamily="34" charset="0"/>
              </a:rPr>
              <a:t>训练步骤数</a:t>
            </a:r>
            <a:r>
              <a:rPr lang="en-US" altLang="zh-CN" sz="1800" spc="75" dirty="0">
                <a:effectLst/>
                <a:ea typeface="宋体" panose="02010600030101010101" pitchFamily="2" charset="-122"/>
                <a:cs typeface="Arial" panose="020B0604020202020204" pitchFamily="34" charset="0"/>
              </a:rPr>
              <a:t>)</a:t>
            </a:r>
            <a:r>
              <a:rPr lang="zh-CN" altLang="zh-CN" sz="1800" spc="75" dirty="0">
                <a:effectLst/>
                <a:ea typeface="宋体" panose="02010600030101010101" pitchFamily="2" charset="-122"/>
                <a:cs typeface="Arial" panose="020B0604020202020204" pitchFamily="34" charset="0"/>
              </a:rPr>
              <a:t>，而是控制实际训练时间</a:t>
            </a:r>
            <a:r>
              <a:rPr lang="en-US" altLang="zh-CN" sz="1800" spc="75" dirty="0">
                <a:effectLst/>
                <a:ea typeface="宋体" panose="02010600030101010101" pitchFamily="2" charset="-122"/>
                <a:cs typeface="Arial" panose="020B0604020202020204" pitchFamily="34" charset="0"/>
              </a:rPr>
              <a:t>(</a:t>
            </a:r>
            <a:r>
              <a:rPr lang="zh-CN" altLang="zh-CN" sz="1800" spc="75" dirty="0">
                <a:effectLst/>
                <a:ea typeface="宋体" panose="02010600030101010101" pitchFamily="2" charset="-122"/>
                <a:cs typeface="Arial" panose="020B0604020202020204" pitchFamily="34" charset="0"/>
              </a:rPr>
              <a:t>即让模型训练相同的小时数</a:t>
            </a:r>
            <a:r>
              <a:rPr lang="en-US" altLang="zh-CN" sz="1800" spc="75" dirty="0">
                <a:effectLst/>
                <a:ea typeface="宋体" panose="02010600030101010101" pitchFamily="2" charset="-122"/>
                <a:cs typeface="Arial" panose="020B0604020202020204" pitchFamily="34" charset="0"/>
              </a:rPr>
              <a:t>)</a:t>
            </a:r>
            <a:r>
              <a:rPr lang="zh-CN" altLang="zh-CN" sz="1800" spc="75" dirty="0">
                <a:effectLst/>
                <a:ea typeface="宋体" panose="02010600030101010101" pitchFamily="2" charset="-122"/>
                <a:cs typeface="Arial" panose="020B0604020202020204" pitchFamily="34" charset="0"/>
              </a:rPr>
              <a:t>。在表</a:t>
            </a:r>
            <a:r>
              <a:rPr lang="en-US" altLang="zh-CN" sz="1800" spc="75" dirty="0">
                <a:effectLst/>
                <a:ea typeface="宋体" panose="02010600030101010101" pitchFamily="2" charset="-122"/>
                <a:cs typeface="Arial" panose="020B0604020202020204" pitchFamily="34" charset="0"/>
              </a:rPr>
              <a:t>6</a:t>
            </a:r>
            <a:r>
              <a:rPr lang="zh-CN" altLang="zh-CN" sz="1800" spc="75" dirty="0">
                <a:effectLst/>
                <a:ea typeface="宋体" panose="02010600030101010101" pitchFamily="2" charset="-122"/>
                <a:cs typeface="Arial" panose="020B0604020202020204" pitchFamily="34" charset="0"/>
              </a:rPr>
              <a:t>中，我们比较了</a:t>
            </a:r>
            <a:r>
              <a:rPr lang="en-US" altLang="zh-CN" sz="1800" spc="75" dirty="0">
                <a:effectLst/>
                <a:ea typeface="宋体" panose="02010600030101010101" pitchFamily="2" charset="-122"/>
                <a:cs typeface="Arial" panose="020B0604020202020204" pitchFamily="34" charset="0"/>
              </a:rPr>
              <a:t>BERT-large</a:t>
            </a:r>
            <a:r>
              <a:rPr lang="zh-CN" altLang="zh-CN" sz="1800" spc="75" dirty="0">
                <a:effectLst/>
                <a:ea typeface="宋体" panose="02010600030101010101" pitchFamily="2" charset="-122"/>
                <a:cs typeface="Arial" panose="020B0604020202020204" pitchFamily="34" charset="0"/>
              </a:rPr>
              <a:t>模型在</a:t>
            </a:r>
            <a:r>
              <a:rPr lang="en-US" altLang="zh-CN" sz="1800" spc="75" dirty="0" err="1">
                <a:effectLst/>
                <a:ea typeface="宋体" panose="02010600030101010101" pitchFamily="2" charset="-122"/>
                <a:cs typeface="Arial" panose="020B0604020202020204" pitchFamily="34" charset="0"/>
              </a:rPr>
              <a:t>400k</a:t>
            </a:r>
            <a:r>
              <a:rPr lang="zh-CN" altLang="zh-CN" sz="1800" spc="75" dirty="0">
                <a:effectLst/>
                <a:ea typeface="宋体" panose="02010600030101010101" pitchFamily="2" charset="-122"/>
                <a:cs typeface="Arial" panose="020B0604020202020204" pitchFamily="34" charset="0"/>
              </a:rPr>
              <a:t>训练步骤</a:t>
            </a:r>
            <a:r>
              <a:rPr lang="en-US" altLang="zh-CN" sz="1800" spc="75" dirty="0">
                <a:effectLst/>
                <a:ea typeface="宋体" panose="02010600030101010101" pitchFamily="2" charset="-122"/>
                <a:cs typeface="Arial" panose="020B0604020202020204" pitchFamily="34" charset="0"/>
              </a:rPr>
              <a:t>(34</a:t>
            </a:r>
            <a:r>
              <a:rPr lang="zh-CN" altLang="zh-CN" sz="1800" spc="75" dirty="0">
                <a:effectLst/>
                <a:ea typeface="宋体" panose="02010600030101010101" pitchFamily="2" charset="-122"/>
                <a:cs typeface="Arial" panose="020B0604020202020204" pitchFamily="34" charset="0"/>
              </a:rPr>
              <a:t>小时训练</a:t>
            </a:r>
            <a:r>
              <a:rPr lang="en-US" altLang="zh-CN" sz="1800" spc="75" dirty="0">
                <a:effectLst/>
                <a:ea typeface="宋体" panose="02010600030101010101" pitchFamily="2" charset="-122"/>
                <a:cs typeface="Arial" panose="020B0604020202020204" pitchFamily="34" charset="0"/>
              </a:rPr>
              <a:t>)</a:t>
            </a:r>
            <a:r>
              <a:rPr lang="zh-CN" altLang="zh-CN" sz="1800" spc="75" dirty="0">
                <a:effectLst/>
                <a:ea typeface="宋体" panose="02010600030101010101" pitchFamily="2" charset="-122"/>
                <a:cs typeface="Arial" panose="020B0604020202020204" pitchFamily="34" charset="0"/>
              </a:rPr>
              <a:t>后的表现，大致相当于</a:t>
            </a:r>
            <a:r>
              <a:rPr lang="en-US" altLang="zh-CN" sz="1800" spc="75" dirty="0">
                <a:effectLst/>
                <a:ea typeface="宋体" panose="02010600030101010101" pitchFamily="2" charset="-122"/>
                <a:cs typeface="Arial" panose="020B0604020202020204" pitchFamily="34" charset="0"/>
              </a:rPr>
              <a:t>ALBERT-</a:t>
            </a:r>
            <a:r>
              <a:rPr lang="en-US" altLang="zh-CN" sz="1800" spc="75" dirty="0" err="1">
                <a:effectLst/>
                <a:ea typeface="宋体" panose="02010600030101010101" pitchFamily="2" charset="-122"/>
                <a:cs typeface="Arial" panose="020B0604020202020204" pitchFamily="34" charset="0"/>
              </a:rPr>
              <a:t>xxlarge</a:t>
            </a:r>
            <a:r>
              <a:rPr lang="zh-CN" altLang="zh-CN" sz="1800" spc="75" dirty="0">
                <a:effectLst/>
                <a:ea typeface="宋体" panose="02010600030101010101" pitchFamily="2" charset="-122"/>
                <a:cs typeface="Arial" panose="020B0604020202020204" pitchFamily="34" charset="0"/>
              </a:rPr>
              <a:t>模型在</a:t>
            </a:r>
            <a:r>
              <a:rPr lang="en-US" altLang="zh-CN" sz="1800" spc="75" dirty="0" err="1">
                <a:effectLst/>
                <a:ea typeface="宋体" panose="02010600030101010101" pitchFamily="2" charset="-122"/>
                <a:cs typeface="Arial" panose="020B0604020202020204" pitchFamily="34" charset="0"/>
              </a:rPr>
              <a:t>125k</a:t>
            </a:r>
            <a:r>
              <a:rPr lang="zh-CN" altLang="zh-CN" sz="1800" spc="75" dirty="0">
                <a:effectLst/>
                <a:ea typeface="宋体" panose="02010600030101010101" pitchFamily="2" charset="-122"/>
                <a:cs typeface="Arial" panose="020B0604020202020204" pitchFamily="34" charset="0"/>
              </a:rPr>
              <a:t>训练步骤</a:t>
            </a:r>
            <a:r>
              <a:rPr lang="en-US" altLang="zh-CN" sz="1800" spc="75" dirty="0">
                <a:effectLst/>
                <a:ea typeface="宋体" panose="02010600030101010101" pitchFamily="2" charset="-122"/>
                <a:cs typeface="Arial" panose="020B0604020202020204" pitchFamily="34" charset="0"/>
              </a:rPr>
              <a:t>(32</a:t>
            </a:r>
            <a:r>
              <a:rPr lang="zh-CN" altLang="zh-CN" sz="1800" spc="75" dirty="0">
                <a:effectLst/>
                <a:ea typeface="宋体" panose="02010600030101010101" pitchFamily="2" charset="-122"/>
                <a:cs typeface="Arial" panose="020B0604020202020204" pitchFamily="34" charset="0"/>
              </a:rPr>
              <a:t>小时训练</a:t>
            </a:r>
            <a:r>
              <a:rPr lang="en-US" altLang="zh-CN" sz="1800" spc="75" dirty="0">
                <a:effectLst/>
                <a:ea typeface="宋体" panose="02010600030101010101" pitchFamily="2" charset="-122"/>
                <a:cs typeface="Arial" panose="020B0604020202020204" pitchFamily="34" charset="0"/>
              </a:rPr>
              <a:t>)</a:t>
            </a:r>
            <a:r>
              <a:rPr lang="zh-CN" altLang="zh-CN" sz="1800" spc="75" dirty="0">
                <a:effectLst/>
                <a:ea typeface="宋体" panose="02010600030101010101" pitchFamily="2" charset="-122"/>
                <a:cs typeface="Arial" panose="020B0604020202020204" pitchFamily="34" charset="0"/>
              </a:rPr>
              <a:t>后的训练时间。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E1B3358-54B8-456C-8242-EE85D6E9A3C7}"/>
              </a:ext>
            </a:extLst>
          </p:cNvPr>
          <p:cNvSpPr txBox="1"/>
          <p:nvPr/>
        </p:nvSpPr>
        <p:spPr>
          <a:xfrm>
            <a:off x="786469" y="5419531"/>
            <a:ext cx="1068128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1800" spc="75" dirty="0">
                <a:effectLst/>
                <a:ea typeface="宋体" panose="02010600030101010101" pitchFamily="2" charset="-122"/>
                <a:cs typeface="Arial" panose="020B0604020202020204" pitchFamily="34" charset="0"/>
              </a:rPr>
              <a:t>经过大致相同时间的训练，</a:t>
            </a:r>
            <a:r>
              <a:rPr lang="en-US" altLang="zh-CN" sz="1800" spc="75" dirty="0">
                <a:effectLst/>
                <a:ea typeface="宋体" panose="02010600030101010101" pitchFamily="2" charset="-122"/>
                <a:cs typeface="Arial" panose="020B0604020202020204" pitchFamily="34" charset="0"/>
              </a:rPr>
              <a:t>ALBERT-</a:t>
            </a:r>
            <a:r>
              <a:rPr lang="en-US" altLang="zh-CN" sz="1800" spc="75" dirty="0" err="1">
                <a:effectLst/>
                <a:ea typeface="宋体" panose="02010600030101010101" pitchFamily="2" charset="-122"/>
                <a:cs typeface="Arial" panose="020B0604020202020204" pitchFamily="34" charset="0"/>
              </a:rPr>
              <a:t>xxlarge</a:t>
            </a:r>
            <a:r>
              <a:rPr lang="zh-CN" altLang="zh-CN" sz="1800" spc="75" dirty="0">
                <a:effectLst/>
                <a:ea typeface="宋体" panose="02010600030101010101" pitchFamily="2" charset="-122"/>
                <a:cs typeface="Arial" panose="020B0604020202020204" pitchFamily="34" charset="0"/>
              </a:rPr>
              <a:t>明显优于</a:t>
            </a:r>
            <a:r>
              <a:rPr lang="en-US" altLang="zh-CN" sz="1800" spc="75" dirty="0" err="1">
                <a:effectLst/>
                <a:ea typeface="宋体" panose="02010600030101010101" pitchFamily="2" charset="-122"/>
                <a:cs typeface="Arial" panose="020B0604020202020204" pitchFamily="34" charset="0"/>
              </a:rPr>
              <a:t>BERT-large:Avg</a:t>
            </a:r>
            <a:r>
              <a:rPr lang="zh-CN" altLang="zh-CN" sz="1800" spc="75" dirty="0">
                <a:effectLst/>
                <a:ea typeface="宋体" panose="02010600030101010101" pitchFamily="2" charset="-122"/>
                <a:cs typeface="Arial" panose="020B0604020202020204" pitchFamily="34" charset="0"/>
              </a:rPr>
              <a:t>上提高了</a:t>
            </a:r>
            <a:r>
              <a:rPr lang="en-US" altLang="zh-CN" sz="1800" spc="75" dirty="0">
                <a:effectLst/>
                <a:ea typeface="宋体" panose="02010600030101010101" pitchFamily="2" charset="-122"/>
                <a:cs typeface="Arial" panose="020B0604020202020204" pitchFamily="34" charset="0"/>
              </a:rPr>
              <a:t>+1.5%</a:t>
            </a:r>
            <a:r>
              <a:rPr lang="zh-CN" altLang="zh-CN" sz="1800" spc="75" dirty="0">
                <a:effectLst/>
                <a:ea typeface="宋体" panose="02010600030101010101" pitchFamily="2" charset="-122"/>
                <a:cs typeface="Arial" panose="020B0604020202020204" pitchFamily="34" charset="0"/>
              </a:rPr>
              <a:t>，</a:t>
            </a:r>
            <a:r>
              <a:rPr lang="en-US" altLang="zh-CN" sz="1800" spc="75" dirty="0">
                <a:effectLst/>
                <a:ea typeface="宋体" panose="02010600030101010101" pitchFamily="2" charset="-122"/>
                <a:cs typeface="Arial" panose="020B0604020202020204" pitchFamily="34" charset="0"/>
              </a:rPr>
              <a:t>RACE</a:t>
            </a:r>
            <a:r>
              <a:rPr lang="zh-CN" altLang="zh-CN" sz="1800" spc="75" dirty="0">
                <a:effectLst/>
                <a:ea typeface="宋体" panose="02010600030101010101" pitchFamily="2" charset="-122"/>
                <a:cs typeface="Arial" panose="020B0604020202020204" pitchFamily="34" charset="0"/>
              </a:rPr>
              <a:t>上的差异高达</a:t>
            </a:r>
            <a:r>
              <a:rPr lang="en-US" altLang="zh-CN" sz="1800" spc="75" dirty="0">
                <a:effectLst/>
                <a:ea typeface="宋体" panose="02010600030101010101" pitchFamily="2" charset="-122"/>
                <a:cs typeface="Arial" panose="020B0604020202020204" pitchFamily="34" charset="0"/>
              </a:rPr>
              <a:t>+5.2%</a:t>
            </a:r>
            <a:r>
              <a:rPr lang="zh-CN" altLang="zh-CN" sz="1800" spc="75" dirty="0">
                <a:effectLst/>
                <a:ea typeface="宋体" panose="02010600030101010101" pitchFamily="2" charset="-122"/>
                <a:cs typeface="Arial" panose="020B0604020202020204" pitchFamily="34" charset="0"/>
              </a:rPr>
              <a:t>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288504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 7"/>
          <p:cNvSpPr/>
          <p:nvPr userDrawn="1">
            <p:custDataLst>
              <p:tags r:id="rId1"/>
            </p:custDataLst>
          </p:nvPr>
        </p:nvSpPr>
        <p:spPr>
          <a:xfrm flipV="1">
            <a:off x="521335" y="687070"/>
            <a:ext cx="11405235" cy="76200"/>
          </a:xfrm>
          <a:custGeom>
            <a:avLst/>
            <a:gdLst>
              <a:gd name="connsiteX0" fmla="*/ 0 w 12125327"/>
              <a:gd name="connsiteY0" fmla="*/ 0 h 31282"/>
              <a:gd name="connsiteX1" fmla="*/ 12125327 w 12125327"/>
              <a:gd name="connsiteY1" fmla="*/ 0 h 31282"/>
              <a:gd name="connsiteX2" fmla="*/ 12125327 w 12125327"/>
              <a:gd name="connsiteY2" fmla="*/ 31282 h 31282"/>
              <a:gd name="connsiteX3" fmla="*/ 17139 w 12125327"/>
              <a:gd name="connsiteY3" fmla="*/ 31282 h 31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25327" h="31282">
                <a:moveTo>
                  <a:pt x="0" y="0"/>
                </a:moveTo>
                <a:lnTo>
                  <a:pt x="12125327" y="0"/>
                </a:lnTo>
                <a:lnTo>
                  <a:pt x="12125327" y="31282"/>
                </a:lnTo>
                <a:lnTo>
                  <a:pt x="17139" y="31282"/>
                </a:lnTo>
                <a:close/>
              </a:path>
            </a:pathLst>
          </a:custGeom>
          <a:solidFill>
            <a:srgbClr val="00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7032" tIns="33516" rIns="67032" bIns="33516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400"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9" name="任意多边形 8"/>
          <p:cNvSpPr/>
          <p:nvPr userDrawn="1">
            <p:custDataLst>
              <p:tags r:id="rId2"/>
            </p:custDataLst>
          </p:nvPr>
        </p:nvSpPr>
        <p:spPr>
          <a:xfrm>
            <a:off x="-14603" y="381541"/>
            <a:ext cx="410536" cy="381886"/>
          </a:xfrm>
          <a:custGeom>
            <a:avLst/>
            <a:gdLst>
              <a:gd name="connsiteX0" fmla="*/ 284734 w 577217"/>
              <a:gd name="connsiteY0" fmla="*/ 0 h 536832"/>
              <a:gd name="connsiteX1" fmla="*/ 577217 w 577217"/>
              <a:gd name="connsiteY1" fmla="*/ 536832 h 536832"/>
              <a:gd name="connsiteX2" fmla="*/ 0 w 577217"/>
              <a:gd name="connsiteY2" fmla="*/ 536832 h 536832"/>
              <a:gd name="connsiteX3" fmla="*/ 0 w 577217"/>
              <a:gd name="connsiteY3" fmla="*/ 184 h 536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7217" h="536832">
                <a:moveTo>
                  <a:pt x="284734" y="0"/>
                </a:moveTo>
                <a:lnTo>
                  <a:pt x="577217" y="536832"/>
                </a:lnTo>
                <a:lnTo>
                  <a:pt x="0" y="536832"/>
                </a:lnTo>
                <a:lnTo>
                  <a:pt x="0" y="184"/>
                </a:lnTo>
                <a:close/>
              </a:path>
            </a:pathLst>
          </a:custGeom>
          <a:solidFill>
            <a:srgbClr val="00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7032" tIns="33516" rIns="67032" bIns="33516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400" dirty="0">
              <a:solidFill>
                <a:srgbClr val="7EC234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6" name="Title 1"/>
          <p:cNvSpPr txBox="1"/>
          <p:nvPr/>
        </p:nvSpPr>
        <p:spPr>
          <a:xfrm>
            <a:off x="600070" y="231314"/>
            <a:ext cx="7436583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>
              <a:defRPr/>
            </a:pPr>
            <a:r>
              <a:rPr lang="en-US" altLang="zh-CN" sz="2400" b="1" spc="600" dirty="0">
                <a:solidFill>
                  <a:srgbClr val="004EA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GLUE</a:t>
            </a:r>
            <a:r>
              <a:rPr lang="zh-CN" altLang="en-US" sz="2400" b="1" spc="600" dirty="0">
                <a:solidFill>
                  <a:srgbClr val="004EA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数据集上的表现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FC63D68C-297A-4AEB-B2A3-56E4F74B6F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1468" y="135564"/>
            <a:ext cx="1478713" cy="388162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3182339F-481B-48A8-8030-CF0DCFDC016B}"/>
              </a:ext>
            </a:extLst>
          </p:cNvPr>
          <p:cNvSpPr txBox="1"/>
          <p:nvPr/>
        </p:nvSpPr>
        <p:spPr>
          <a:xfrm>
            <a:off x="3172457" y="6257354"/>
            <a:ext cx="61029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/>
              <a:t>https://gluebenchmark.com/leaderboard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7B06B07-B7FF-4185-8934-750C5A6B3C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0664" y="1505346"/>
            <a:ext cx="11884071" cy="2814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8995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 29">
            <a:extLst>
              <a:ext uri="{FF2B5EF4-FFF2-40B4-BE49-F238E27FC236}">
                <a16:creationId xmlns:a16="http://schemas.microsoft.com/office/drawing/2014/main" id="{A4550547-3386-40CD-A22F-D47DC1228F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" y="1352311"/>
            <a:ext cx="6095094" cy="4071472"/>
          </a:xfrm>
          <a:custGeom>
            <a:avLst/>
            <a:gdLst>
              <a:gd name="connsiteX0" fmla="*/ 0 w 6787098"/>
              <a:gd name="connsiteY0" fmla="*/ 0 h 6025198"/>
              <a:gd name="connsiteX1" fmla="*/ 6787098 w 6787098"/>
              <a:gd name="connsiteY1" fmla="*/ 0 h 6025198"/>
              <a:gd name="connsiteX2" fmla="*/ 6787098 w 6787098"/>
              <a:gd name="connsiteY2" fmla="*/ 6025198 h 6025198"/>
              <a:gd name="connsiteX3" fmla="*/ 0 w 6787098"/>
              <a:gd name="connsiteY3" fmla="*/ 6025198 h 6025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87098" h="6025198">
                <a:moveTo>
                  <a:pt x="0" y="0"/>
                </a:moveTo>
                <a:lnTo>
                  <a:pt x="6787098" y="0"/>
                </a:lnTo>
                <a:lnTo>
                  <a:pt x="6787098" y="6025198"/>
                </a:lnTo>
                <a:lnTo>
                  <a:pt x="0" y="6025198"/>
                </a:lnTo>
                <a:close/>
              </a:path>
            </a:pathLst>
          </a:custGeom>
        </p:spPr>
      </p:pic>
      <p:sp>
        <p:nvSpPr>
          <p:cNvPr id="2" name="矩形 1"/>
          <p:cNvSpPr/>
          <p:nvPr/>
        </p:nvSpPr>
        <p:spPr>
          <a:xfrm>
            <a:off x="0" y="2252618"/>
            <a:ext cx="6095094" cy="2352765"/>
          </a:xfrm>
          <a:prstGeom prst="rect">
            <a:avLst/>
          </a:prstGeom>
          <a:solidFill>
            <a:srgbClr val="035C9C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/>
          <p:cNvSpPr/>
          <p:nvPr/>
        </p:nvSpPr>
        <p:spPr bwMode="auto">
          <a:xfrm>
            <a:off x="7553925" y="1722025"/>
            <a:ext cx="3526227" cy="5496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endParaRPr lang="zh-CN" altLang="en-US" sz="2400" b="1" spc="-300" dirty="0">
              <a:solidFill>
                <a:srgbClr val="004EA2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4" name="_14"/>
          <p:cNvSpPr txBox="1">
            <a:spLocks noChangeArrowheads="1"/>
          </p:cNvSpPr>
          <p:nvPr/>
        </p:nvSpPr>
        <p:spPr bwMode="auto">
          <a:xfrm>
            <a:off x="6578111" y="2026662"/>
            <a:ext cx="1123680" cy="7322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charset="-122"/>
              </a:defRPr>
            </a:lvl9pPr>
          </a:lstStyle>
          <a:p>
            <a:pPr algn="ctr"/>
            <a:r>
              <a:rPr lang="en-US" altLang="zh-CN" sz="2800" spc="300" dirty="0">
                <a:solidFill>
                  <a:srgbClr val="004EA2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01</a:t>
            </a:r>
          </a:p>
        </p:txBody>
      </p:sp>
      <p:sp>
        <p:nvSpPr>
          <p:cNvPr id="25" name="矩形 24"/>
          <p:cNvSpPr/>
          <p:nvPr/>
        </p:nvSpPr>
        <p:spPr bwMode="auto">
          <a:xfrm>
            <a:off x="7505796" y="2117249"/>
            <a:ext cx="3170754" cy="5496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zh-CN" altLang="en-US" sz="2400" b="1" dirty="0">
                <a:solidFill>
                  <a:srgbClr val="004EA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背景</a:t>
            </a:r>
          </a:p>
        </p:txBody>
      </p:sp>
      <p:sp>
        <p:nvSpPr>
          <p:cNvPr id="17" name="矩形 16"/>
          <p:cNvSpPr/>
          <p:nvPr/>
        </p:nvSpPr>
        <p:spPr>
          <a:xfrm rot="16200000" flipH="1">
            <a:off x="8531116" y="984801"/>
            <a:ext cx="45719" cy="3476622"/>
          </a:xfrm>
          <a:prstGeom prst="rect">
            <a:avLst/>
          </a:prstGeom>
          <a:solidFill>
            <a:srgbClr val="00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035C9C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22" name="_14"/>
          <p:cNvSpPr txBox="1">
            <a:spLocks noChangeArrowheads="1"/>
          </p:cNvSpPr>
          <p:nvPr/>
        </p:nvSpPr>
        <p:spPr bwMode="auto">
          <a:xfrm>
            <a:off x="6578111" y="2945638"/>
            <a:ext cx="1123680" cy="7322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charset="-122"/>
              </a:defRPr>
            </a:lvl9pPr>
          </a:lstStyle>
          <a:p>
            <a:pPr algn="ctr"/>
            <a:r>
              <a:rPr lang="en-US" altLang="zh-CN" sz="2800" spc="300" dirty="0">
                <a:solidFill>
                  <a:srgbClr val="004EA2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02</a:t>
            </a:r>
          </a:p>
        </p:txBody>
      </p:sp>
      <p:sp>
        <p:nvSpPr>
          <p:cNvPr id="23" name="矩形 22"/>
          <p:cNvSpPr/>
          <p:nvPr/>
        </p:nvSpPr>
        <p:spPr bwMode="auto">
          <a:xfrm>
            <a:off x="7505796" y="3036860"/>
            <a:ext cx="3170754" cy="5496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zh-CN" sz="2400" b="1" dirty="0">
                <a:solidFill>
                  <a:srgbClr val="004EA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Albert</a:t>
            </a:r>
            <a:r>
              <a:rPr lang="zh-CN" altLang="en-US" sz="2400" b="1" dirty="0">
                <a:solidFill>
                  <a:srgbClr val="004EA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的优化策略</a:t>
            </a:r>
          </a:p>
        </p:txBody>
      </p:sp>
      <p:sp>
        <p:nvSpPr>
          <p:cNvPr id="18" name="矩形 17"/>
          <p:cNvSpPr/>
          <p:nvPr/>
        </p:nvSpPr>
        <p:spPr>
          <a:xfrm rot="16200000" flipH="1">
            <a:off x="8531117" y="1905705"/>
            <a:ext cx="45719" cy="3476622"/>
          </a:xfrm>
          <a:prstGeom prst="rect">
            <a:avLst/>
          </a:prstGeom>
          <a:solidFill>
            <a:srgbClr val="00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35C9C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20" name="_14"/>
          <p:cNvSpPr txBox="1">
            <a:spLocks noChangeArrowheads="1"/>
          </p:cNvSpPr>
          <p:nvPr/>
        </p:nvSpPr>
        <p:spPr bwMode="auto">
          <a:xfrm>
            <a:off x="6578111" y="3864614"/>
            <a:ext cx="1123680" cy="7322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charset="-122"/>
              </a:defRPr>
            </a:lvl9pPr>
          </a:lstStyle>
          <a:p>
            <a:pPr algn="ctr"/>
            <a:r>
              <a:rPr lang="en-US" altLang="zh-CN" sz="2800" spc="300" dirty="0">
                <a:solidFill>
                  <a:srgbClr val="004EA2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03</a:t>
            </a:r>
          </a:p>
        </p:txBody>
      </p:sp>
      <p:sp>
        <p:nvSpPr>
          <p:cNvPr id="21" name="矩形 20"/>
          <p:cNvSpPr/>
          <p:nvPr/>
        </p:nvSpPr>
        <p:spPr bwMode="auto">
          <a:xfrm>
            <a:off x="7505796" y="3955201"/>
            <a:ext cx="2981478" cy="5496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2400" b="1" dirty="0">
                <a:solidFill>
                  <a:srgbClr val="004EA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总结及未来工作展望</a:t>
            </a:r>
          </a:p>
        </p:txBody>
      </p:sp>
      <p:sp>
        <p:nvSpPr>
          <p:cNvPr id="19" name="矩形 18"/>
          <p:cNvSpPr/>
          <p:nvPr/>
        </p:nvSpPr>
        <p:spPr>
          <a:xfrm rot="16200000" flipH="1">
            <a:off x="8531117" y="2826442"/>
            <a:ext cx="45719" cy="3476622"/>
          </a:xfrm>
          <a:prstGeom prst="rect">
            <a:avLst/>
          </a:prstGeom>
          <a:solidFill>
            <a:srgbClr val="00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035C9C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594392" y="3116153"/>
            <a:ext cx="320611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Aharoni" panose="02010803020104030203" pitchFamily="2" charset="-79"/>
              </a:rPr>
              <a:t>CONTENTS</a:t>
            </a:r>
          </a:p>
        </p:txBody>
      </p:sp>
      <p:cxnSp>
        <p:nvCxnSpPr>
          <p:cNvPr id="8" name="直接连接符 7"/>
          <p:cNvCxnSpPr/>
          <p:nvPr/>
        </p:nvCxnSpPr>
        <p:spPr>
          <a:xfrm>
            <a:off x="1610252" y="2865418"/>
            <a:ext cx="2818356" cy="0"/>
          </a:xfrm>
          <a:prstGeom prst="line">
            <a:avLst/>
          </a:prstGeom>
          <a:ln>
            <a:solidFill>
              <a:srgbClr val="F7F6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1610252" y="4012047"/>
            <a:ext cx="2818356" cy="0"/>
          </a:xfrm>
          <a:prstGeom prst="line">
            <a:avLst/>
          </a:prstGeom>
          <a:ln>
            <a:solidFill>
              <a:srgbClr val="F7F6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3D6A096F-2BB9-4A13-863C-976BE0415399}"/>
              </a:ext>
            </a:extLst>
          </p:cNvPr>
          <p:cNvCxnSpPr/>
          <p:nvPr/>
        </p:nvCxnSpPr>
        <p:spPr>
          <a:xfrm flipH="1">
            <a:off x="4174402" y="972619"/>
            <a:ext cx="829994" cy="91440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692DDEFE-BFCD-4A23-AB37-3854B047BB8C}"/>
              </a:ext>
            </a:extLst>
          </p:cNvPr>
          <p:cNvCxnSpPr/>
          <p:nvPr/>
        </p:nvCxnSpPr>
        <p:spPr>
          <a:xfrm flipH="1">
            <a:off x="4174402" y="1616409"/>
            <a:ext cx="829994" cy="91440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005ED0C5-57DA-4782-894C-9521BEE2624F}"/>
              </a:ext>
            </a:extLst>
          </p:cNvPr>
          <p:cNvCxnSpPr/>
          <p:nvPr/>
        </p:nvCxnSpPr>
        <p:spPr>
          <a:xfrm flipH="1">
            <a:off x="3084086" y="1429819"/>
            <a:ext cx="432914" cy="476939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AE9CC8E5-2BCA-45D6-BB4A-796AB2AD7745}"/>
              </a:ext>
            </a:extLst>
          </p:cNvPr>
          <p:cNvCxnSpPr/>
          <p:nvPr/>
        </p:nvCxnSpPr>
        <p:spPr>
          <a:xfrm flipH="1">
            <a:off x="1515450" y="4377914"/>
            <a:ext cx="829994" cy="91440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>
            <a:extLst>
              <a:ext uri="{FF2B5EF4-FFF2-40B4-BE49-F238E27FC236}">
                <a16:creationId xmlns:a16="http://schemas.microsoft.com/office/drawing/2014/main" id="{467A4103-D9FD-47CC-BC66-0E03836A4103}"/>
              </a:ext>
            </a:extLst>
          </p:cNvPr>
          <p:cNvCxnSpPr/>
          <p:nvPr/>
        </p:nvCxnSpPr>
        <p:spPr>
          <a:xfrm flipH="1">
            <a:off x="1515450" y="5021704"/>
            <a:ext cx="829994" cy="91440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C1BE1D95-4254-4400-8967-5AE5B320D542}"/>
              </a:ext>
            </a:extLst>
          </p:cNvPr>
          <p:cNvCxnSpPr/>
          <p:nvPr/>
        </p:nvCxnSpPr>
        <p:spPr>
          <a:xfrm flipH="1">
            <a:off x="425134" y="4835114"/>
            <a:ext cx="432914" cy="476939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矩形 45">
            <a:extLst>
              <a:ext uri="{FF2B5EF4-FFF2-40B4-BE49-F238E27FC236}">
                <a16:creationId xmlns:a16="http://schemas.microsoft.com/office/drawing/2014/main" id="{6F8D54D5-46B8-45B5-BE0B-F62762B87219}"/>
              </a:ext>
            </a:extLst>
          </p:cNvPr>
          <p:cNvSpPr/>
          <p:nvPr/>
        </p:nvSpPr>
        <p:spPr bwMode="auto">
          <a:xfrm>
            <a:off x="7505796" y="4874178"/>
            <a:ext cx="2981478" cy="5496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zh-CN" altLang="en-US" sz="2400" b="1" dirty="0">
              <a:solidFill>
                <a:srgbClr val="004EA2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337308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 7"/>
          <p:cNvSpPr/>
          <p:nvPr userDrawn="1">
            <p:custDataLst>
              <p:tags r:id="rId1"/>
            </p:custDataLst>
          </p:nvPr>
        </p:nvSpPr>
        <p:spPr>
          <a:xfrm flipV="1">
            <a:off x="521335" y="687070"/>
            <a:ext cx="11405235" cy="76200"/>
          </a:xfrm>
          <a:custGeom>
            <a:avLst/>
            <a:gdLst>
              <a:gd name="connsiteX0" fmla="*/ 0 w 12125327"/>
              <a:gd name="connsiteY0" fmla="*/ 0 h 31282"/>
              <a:gd name="connsiteX1" fmla="*/ 12125327 w 12125327"/>
              <a:gd name="connsiteY1" fmla="*/ 0 h 31282"/>
              <a:gd name="connsiteX2" fmla="*/ 12125327 w 12125327"/>
              <a:gd name="connsiteY2" fmla="*/ 31282 h 31282"/>
              <a:gd name="connsiteX3" fmla="*/ 17139 w 12125327"/>
              <a:gd name="connsiteY3" fmla="*/ 31282 h 31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25327" h="31282">
                <a:moveTo>
                  <a:pt x="0" y="0"/>
                </a:moveTo>
                <a:lnTo>
                  <a:pt x="12125327" y="0"/>
                </a:lnTo>
                <a:lnTo>
                  <a:pt x="12125327" y="31282"/>
                </a:lnTo>
                <a:lnTo>
                  <a:pt x="17139" y="31282"/>
                </a:lnTo>
                <a:close/>
              </a:path>
            </a:pathLst>
          </a:custGeom>
          <a:solidFill>
            <a:srgbClr val="00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7032" tIns="33516" rIns="67032" bIns="33516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400"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9" name="任意多边形 8"/>
          <p:cNvSpPr/>
          <p:nvPr userDrawn="1">
            <p:custDataLst>
              <p:tags r:id="rId2"/>
            </p:custDataLst>
          </p:nvPr>
        </p:nvSpPr>
        <p:spPr>
          <a:xfrm>
            <a:off x="-14603" y="381541"/>
            <a:ext cx="410536" cy="381886"/>
          </a:xfrm>
          <a:custGeom>
            <a:avLst/>
            <a:gdLst>
              <a:gd name="connsiteX0" fmla="*/ 284734 w 577217"/>
              <a:gd name="connsiteY0" fmla="*/ 0 h 536832"/>
              <a:gd name="connsiteX1" fmla="*/ 577217 w 577217"/>
              <a:gd name="connsiteY1" fmla="*/ 536832 h 536832"/>
              <a:gd name="connsiteX2" fmla="*/ 0 w 577217"/>
              <a:gd name="connsiteY2" fmla="*/ 536832 h 536832"/>
              <a:gd name="connsiteX3" fmla="*/ 0 w 577217"/>
              <a:gd name="connsiteY3" fmla="*/ 184 h 536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7217" h="536832">
                <a:moveTo>
                  <a:pt x="284734" y="0"/>
                </a:moveTo>
                <a:lnTo>
                  <a:pt x="577217" y="536832"/>
                </a:lnTo>
                <a:lnTo>
                  <a:pt x="0" y="536832"/>
                </a:lnTo>
                <a:lnTo>
                  <a:pt x="0" y="184"/>
                </a:lnTo>
                <a:close/>
              </a:path>
            </a:pathLst>
          </a:custGeom>
          <a:solidFill>
            <a:srgbClr val="00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7032" tIns="33516" rIns="67032" bIns="33516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400" dirty="0">
              <a:solidFill>
                <a:srgbClr val="7EC234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6" name="Title 1"/>
          <p:cNvSpPr txBox="1"/>
          <p:nvPr/>
        </p:nvSpPr>
        <p:spPr>
          <a:xfrm>
            <a:off x="600070" y="231314"/>
            <a:ext cx="7436583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>
              <a:defRPr/>
            </a:pPr>
            <a:r>
              <a:rPr lang="en-US" altLang="zh-CN" sz="2400" b="1" spc="600" dirty="0" err="1">
                <a:solidFill>
                  <a:srgbClr val="004EA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SQuAD</a:t>
            </a:r>
            <a:r>
              <a:rPr lang="en-US" altLang="zh-CN" sz="2400" b="1" spc="600" dirty="0">
                <a:solidFill>
                  <a:srgbClr val="004EA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</a:t>
            </a:r>
            <a:r>
              <a:rPr lang="en-US" altLang="zh-CN" sz="2400" b="1" spc="600" dirty="0" err="1">
                <a:solidFill>
                  <a:srgbClr val="004EA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v2.0</a:t>
            </a:r>
            <a:r>
              <a:rPr lang="zh-CN" altLang="en-US" sz="2400" b="1" spc="600" dirty="0">
                <a:solidFill>
                  <a:srgbClr val="004EA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数据集上的表现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FC63D68C-297A-4AEB-B2A3-56E4F74B6F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1468" y="135564"/>
            <a:ext cx="1478713" cy="388162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3182339F-481B-48A8-8030-CF0DCFDC016B}"/>
              </a:ext>
            </a:extLst>
          </p:cNvPr>
          <p:cNvSpPr txBox="1"/>
          <p:nvPr/>
        </p:nvSpPr>
        <p:spPr>
          <a:xfrm>
            <a:off x="3172457" y="6257354"/>
            <a:ext cx="61029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/>
              <a:t>https://rajpurkar.github.io/SQuAD-explorer/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5008FE0-B3AE-48B8-B1E1-A4EE3AA62E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992564"/>
            <a:ext cx="6165242" cy="442266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6EBC172-82B0-4C45-B34A-447906CC77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99542" y="992564"/>
            <a:ext cx="5527028" cy="4422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5778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 7"/>
          <p:cNvSpPr/>
          <p:nvPr userDrawn="1">
            <p:custDataLst>
              <p:tags r:id="rId1"/>
            </p:custDataLst>
          </p:nvPr>
        </p:nvSpPr>
        <p:spPr>
          <a:xfrm flipV="1">
            <a:off x="521335" y="687070"/>
            <a:ext cx="11405235" cy="76200"/>
          </a:xfrm>
          <a:custGeom>
            <a:avLst/>
            <a:gdLst>
              <a:gd name="connsiteX0" fmla="*/ 0 w 12125327"/>
              <a:gd name="connsiteY0" fmla="*/ 0 h 31282"/>
              <a:gd name="connsiteX1" fmla="*/ 12125327 w 12125327"/>
              <a:gd name="connsiteY1" fmla="*/ 0 h 31282"/>
              <a:gd name="connsiteX2" fmla="*/ 12125327 w 12125327"/>
              <a:gd name="connsiteY2" fmla="*/ 31282 h 31282"/>
              <a:gd name="connsiteX3" fmla="*/ 17139 w 12125327"/>
              <a:gd name="connsiteY3" fmla="*/ 31282 h 31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25327" h="31282">
                <a:moveTo>
                  <a:pt x="0" y="0"/>
                </a:moveTo>
                <a:lnTo>
                  <a:pt x="12125327" y="0"/>
                </a:lnTo>
                <a:lnTo>
                  <a:pt x="12125327" y="31282"/>
                </a:lnTo>
                <a:lnTo>
                  <a:pt x="17139" y="31282"/>
                </a:lnTo>
                <a:close/>
              </a:path>
            </a:pathLst>
          </a:custGeom>
          <a:solidFill>
            <a:srgbClr val="00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7032" tIns="33516" rIns="67032" bIns="33516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400"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9" name="任意多边形 8"/>
          <p:cNvSpPr/>
          <p:nvPr userDrawn="1">
            <p:custDataLst>
              <p:tags r:id="rId2"/>
            </p:custDataLst>
          </p:nvPr>
        </p:nvSpPr>
        <p:spPr>
          <a:xfrm>
            <a:off x="-14603" y="381541"/>
            <a:ext cx="410536" cy="381886"/>
          </a:xfrm>
          <a:custGeom>
            <a:avLst/>
            <a:gdLst>
              <a:gd name="connsiteX0" fmla="*/ 284734 w 577217"/>
              <a:gd name="connsiteY0" fmla="*/ 0 h 536832"/>
              <a:gd name="connsiteX1" fmla="*/ 577217 w 577217"/>
              <a:gd name="connsiteY1" fmla="*/ 536832 h 536832"/>
              <a:gd name="connsiteX2" fmla="*/ 0 w 577217"/>
              <a:gd name="connsiteY2" fmla="*/ 536832 h 536832"/>
              <a:gd name="connsiteX3" fmla="*/ 0 w 577217"/>
              <a:gd name="connsiteY3" fmla="*/ 184 h 536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7217" h="536832">
                <a:moveTo>
                  <a:pt x="284734" y="0"/>
                </a:moveTo>
                <a:lnTo>
                  <a:pt x="577217" y="536832"/>
                </a:lnTo>
                <a:lnTo>
                  <a:pt x="0" y="536832"/>
                </a:lnTo>
                <a:lnTo>
                  <a:pt x="0" y="184"/>
                </a:lnTo>
                <a:close/>
              </a:path>
            </a:pathLst>
          </a:custGeom>
          <a:solidFill>
            <a:srgbClr val="00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7032" tIns="33516" rIns="67032" bIns="33516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400" dirty="0">
              <a:solidFill>
                <a:srgbClr val="7EC234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6" name="Title 1"/>
          <p:cNvSpPr txBox="1"/>
          <p:nvPr/>
        </p:nvSpPr>
        <p:spPr>
          <a:xfrm>
            <a:off x="600070" y="231314"/>
            <a:ext cx="7436583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>
              <a:defRPr/>
            </a:pPr>
            <a:r>
              <a:rPr lang="en-US" altLang="zh-CN" sz="2400" b="1" spc="600" dirty="0">
                <a:solidFill>
                  <a:srgbClr val="004EA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RACE</a:t>
            </a:r>
            <a:r>
              <a:rPr lang="zh-CN" altLang="en-US" sz="2400" b="1" spc="600" dirty="0">
                <a:solidFill>
                  <a:srgbClr val="004EA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数据集上的表现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FC63D68C-297A-4AEB-B2A3-56E4F74B6F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1468" y="135564"/>
            <a:ext cx="1478713" cy="38816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F064423F-52D4-43C4-8B61-5CC17F243E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00404" y="995795"/>
            <a:ext cx="8188214" cy="5175135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3182339F-481B-48A8-8030-CF0DCFDC016B}"/>
              </a:ext>
            </a:extLst>
          </p:cNvPr>
          <p:cNvSpPr txBox="1"/>
          <p:nvPr/>
        </p:nvSpPr>
        <p:spPr>
          <a:xfrm>
            <a:off x="3172457" y="6257354"/>
            <a:ext cx="61029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dirty="0"/>
              <a:t>http://www.qizhexie.com/data/RACE_leaderboard</a:t>
            </a:r>
          </a:p>
        </p:txBody>
      </p:sp>
    </p:spTree>
    <p:extLst>
      <p:ext uri="{BB962C8B-B14F-4D97-AF65-F5344CB8AC3E}">
        <p14:creationId xmlns:p14="http://schemas.microsoft.com/office/powerpoint/2010/main" val="5422518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图片 48">
            <a:extLst>
              <a:ext uri="{FF2B5EF4-FFF2-40B4-BE49-F238E27FC236}">
                <a16:creationId xmlns:a16="http://schemas.microsoft.com/office/drawing/2014/main" id="{E2B835E0-E6E0-4D92-9D68-145E24A1D25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69" r="5269"/>
          <a:stretch/>
        </p:blipFill>
        <p:spPr>
          <a:xfrm>
            <a:off x="0" y="1375595"/>
            <a:ext cx="12192000" cy="4186163"/>
          </a:xfrm>
          <a:prstGeom prst="rect">
            <a:avLst/>
          </a:prstGeom>
        </p:spPr>
      </p:pic>
      <p:sp>
        <p:nvSpPr>
          <p:cNvPr id="50" name="矩形 49">
            <a:extLst>
              <a:ext uri="{FF2B5EF4-FFF2-40B4-BE49-F238E27FC236}">
                <a16:creationId xmlns:a16="http://schemas.microsoft.com/office/drawing/2014/main" id="{22D3BAEC-7835-4269-9F55-C6C07B3B9FE8}"/>
              </a:ext>
            </a:extLst>
          </p:cNvPr>
          <p:cNvSpPr/>
          <p:nvPr/>
        </p:nvSpPr>
        <p:spPr>
          <a:xfrm>
            <a:off x="0" y="1375595"/>
            <a:ext cx="12192000" cy="4175760"/>
          </a:xfrm>
          <a:prstGeom prst="rect">
            <a:avLst/>
          </a:prstGeom>
          <a:solidFill>
            <a:srgbClr val="035C9C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19079138-4C57-41A4-BEC3-95CB01F799D0}"/>
              </a:ext>
            </a:extLst>
          </p:cNvPr>
          <p:cNvSpPr txBox="1"/>
          <p:nvPr/>
        </p:nvSpPr>
        <p:spPr>
          <a:xfrm>
            <a:off x="2774914" y="2925348"/>
            <a:ext cx="680060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b="1" spc="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Aharoni" panose="02010803020104030203" pitchFamily="2" charset="-79"/>
              </a:rPr>
              <a:t>总结及未来工作展望</a:t>
            </a:r>
            <a:endParaRPr lang="en-US" altLang="zh-CN" sz="4400" b="1" spc="6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Aharoni" panose="02010803020104030203" pitchFamily="2" charset="-79"/>
            </a:endParaRPr>
          </a:p>
        </p:txBody>
      </p: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C0B32743-6AFD-4480-9A6C-702CFFDF83E7}"/>
              </a:ext>
            </a:extLst>
          </p:cNvPr>
          <p:cNvGrpSpPr/>
          <p:nvPr/>
        </p:nvGrpSpPr>
        <p:grpSpPr>
          <a:xfrm>
            <a:off x="1165078" y="2855686"/>
            <a:ext cx="9861845" cy="1146629"/>
            <a:chOff x="940844" y="2909332"/>
            <a:chExt cx="3967568" cy="1146629"/>
          </a:xfrm>
        </p:grpSpPr>
        <p:cxnSp>
          <p:nvCxnSpPr>
            <p:cNvPr id="56" name="直接连接符 55">
              <a:extLst>
                <a:ext uri="{FF2B5EF4-FFF2-40B4-BE49-F238E27FC236}">
                  <a16:creationId xmlns:a16="http://schemas.microsoft.com/office/drawing/2014/main" id="{246DEBAB-892D-42D5-8D8F-36BB3AAFA2A6}"/>
                </a:ext>
              </a:extLst>
            </p:cNvPr>
            <p:cNvCxnSpPr/>
            <p:nvPr/>
          </p:nvCxnSpPr>
          <p:spPr>
            <a:xfrm>
              <a:off x="940844" y="2909332"/>
              <a:ext cx="3967568" cy="0"/>
            </a:xfrm>
            <a:prstGeom prst="line">
              <a:avLst/>
            </a:prstGeom>
            <a:ln>
              <a:solidFill>
                <a:srgbClr val="F7F6F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56">
              <a:extLst>
                <a:ext uri="{FF2B5EF4-FFF2-40B4-BE49-F238E27FC236}">
                  <a16:creationId xmlns:a16="http://schemas.microsoft.com/office/drawing/2014/main" id="{2E544791-7EB9-46E2-BAD1-694F3038BF05}"/>
                </a:ext>
              </a:extLst>
            </p:cNvPr>
            <p:cNvCxnSpPr/>
            <p:nvPr/>
          </p:nvCxnSpPr>
          <p:spPr>
            <a:xfrm>
              <a:off x="940844" y="4055961"/>
              <a:ext cx="3967568" cy="0"/>
            </a:xfrm>
            <a:prstGeom prst="line">
              <a:avLst/>
            </a:prstGeom>
            <a:ln>
              <a:solidFill>
                <a:srgbClr val="F7F6F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8" name="直接连接符 57">
            <a:extLst>
              <a:ext uri="{FF2B5EF4-FFF2-40B4-BE49-F238E27FC236}">
                <a16:creationId xmlns:a16="http://schemas.microsoft.com/office/drawing/2014/main" id="{CA0A7975-3320-4F1D-BE0C-64807D15035E}"/>
              </a:ext>
            </a:extLst>
          </p:cNvPr>
          <p:cNvCxnSpPr>
            <a:cxnSpLocks/>
          </p:cNvCxnSpPr>
          <p:nvPr/>
        </p:nvCxnSpPr>
        <p:spPr>
          <a:xfrm flipH="1">
            <a:off x="9828983" y="298571"/>
            <a:ext cx="946314" cy="1042549"/>
          </a:xfrm>
          <a:prstGeom prst="line">
            <a:avLst/>
          </a:prstGeom>
          <a:ln w="15875">
            <a:solidFill>
              <a:srgbClr val="035C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58">
            <a:extLst>
              <a:ext uri="{FF2B5EF4-FFF2-40B4-BE49-F238E27FC236}">
                <a16:creationId xmlns:a16="http://schemas.microsoft.com/office/drawing/2014/main" id="{05EA4B9A-B7B9-4BE3-AF84-7496E69A24FF}"/>
              </a:ext>
            </a:extLst>
          </p:cNvPr>
          <p:cNvCxnSpPr>
            <a:cxnSpLocks/>
          </p:cNvCxnSpPr>
          <p:nvPr/>
        </p:nvCxnSpPr>
        <p:spPr>
          <a:xfrm flipH="1">
            <a:off x="10413346" y="942361"/>
            <a:ext cx="361952" cy="398759"/>
          </a:xfrm>
          <a:prstGeom prst="line">
            <a:avLst/>
          </a:prstGeom>
          <a:ln w="15875">
            <a:solidFill>
              <a:srgbClr val="035C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>
            <a:extLst>
              <a:ext uri="{FF2B5EF4-FFF2-40B4-BE49-F238E27FC236}">
                <a16:creationId xmlns:a16="http://schemas.microsoft.com/office/drawing/2014/main" id="{45294800-4924-4F02-84AF-750943E02D59}"/>
              </a:ext>
            </a:extLst>
          </p:cNvPr>
          <p:cNvCxnSpPr>
            <a:cxnSpLocks/>
          </p:cNvCxnSpPr>
          <p:nvPr/>
        </p:nvCxnSpPr>
        <p:spPr>
          <a:xfrm flipH="1">
            <a:off x="8756584" y="755771"/>
            <a:ext cx="531317" cy="585349"/>
          </a:xfrm>
          <a:prstGeom prst="line">
            <a:avLst/>
          </a:prstGeom>
          <a:ln w="15875">
            <a:solidFill>
              <a:srgbClr val="035C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>
            <a:extLst>
              <a:ext uri="{FF2B5EF4-FFF2-40B4-BE49-F238E27FC236}">
                <a16:creationId xmlns:a16="http://schemas.microsoft.com/office/drawing/2014/main" id="{59BCC56E-DBBE-4DA1-8B35-96C468433080}"/>
              </a:ext>
            </a:extLst>
          </p:cNvPr>
          <p:cNvCxnSpPr>
            <a:cxnSpLocks/>
          </p:cNvCxnSpPr>
          <p:nvPr/>
        </p:nvCxnSpPr>
        <p:spPr>
          <a:xfrm flipH="1">
            <a:off x="8488485" y="1329084"/>
            <a:ext cx="268099" cy="295362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>
            <a:extLst>
              <a:ext uri="{FF2B5EF4-FFF2-40B4-BE49-F238E27FC236}">
                <a16:creationId xmlns:a16="http://schemas.microsoft.com/office/drawing/2014/main" id="{1921605D-05A9-439B-B853-04E58A66BF85}"/>
              </a:ext>
            </a:extLst>
          </p:cNvPr>
          <p:cNvCxnSpPr>
            <a:cxnSpLocks/>
          </p:cNvCxnSpPr>
          <p:nvPr/>
        </p:nvCxnSpPr>
        <p:spPr>
          <a:xfrm flipH="1">
            <a:off x="9575522" y="1318681"/>
            <a:ext cx="275102" cy="303077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>
            <a:extLst>
              <a:ext uri="{FF2B5EF4-FFF2-40B4-BE49-F238E27FC236}">
                <a16:creationId xmlns:a16="http://schemas.microsoft.com/office/drawing/2014/main" id="{830B94EE-DED6-485B-A3B5-4CCD29263ADF}"/>
              </a:ext>
            </a:extLst>
          </p:cNvPr>
          <p:cNvCxnSpPr>
            <a:cxnSpLocks/>
          </p:cNvCxnSpPr>
          <p:nvPr/>
        </p:nvCxnSpPr>
        <p:spPr>
          <a:xfrm flipH="1">
            <a:off x="10047301" y="1341120"/>
            <a:ext cx="361164" cy="397891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组合 76">
            <a:extLst>
              <a:ext uri="{FF2B5EF4-FFF2-40B4-BE49-F238E27FC236}">
                <a16:creationId xmlns:a16="http://schemas.microsoft.com/office/drawing/2014/main" id="{96492596-920A-48E9-84C1-D28359E5DBA6}"/>
              </a:ext>
            </a:extLst>
          </p:cNvPr>
          <p:cNvGrpSpPr/>
          <p:nvPr/>
        </p:nvGrpSpPr>
        <p:grpSpPr>
          <a:xfrm rot="10800000">
            <a:off x="446009" y="5123901"/>
            <a:ext cx="2286813" cy="1440440"/>
            <a:chOff x="226090" y="4873090"/>
            <a:chExt cx="2286813" cy="1440440"/>
          </a:xfrm>
        </p:grpSpPr>
        <p:cxnSp>
          <p:nvCxnSpPr>
            <p:cNvPr id="71" name="直接连接符 70">
              <a:extLst>
                <a:ext uri="{FF2B5EF4-FFF2-40B4-BE49-F238E27FC236}">
                  <a16:creationId xmlns:a16="http://schemas.microsoft.com/office/drawing/2014/main" id="{E3EF3955-7B5D-4384-A3DC-8225305891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66588" y="4873090"/>
              <a:ext cx="946314" cy="1042549"/>
            </a:xfrm>
            <a:prstGeom prst="line">
              <a:avLst/>
            </a:prstGeom>
            <a:ln w="15875">
              <a:solidFill>
                <a:srgbClr val="035C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接连接符 71">
              <a:extLst>
                <a:ext uri="{FF2B5EF4-FFF2-40B4-BE49-F238E27FC236}">
                  <a16:creationId xmlns:a16="http://schemas.microsoft.com/office/drawing/2014/main" id="{494F376E-2E8E-4C2A-AB28-176D143F25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0951" y="5516880"/>
              <a:ext cx="361952" cy="398759"/>
            </a:xfrm>
            <a:prstGeom prst="line">
              <a:avLst/>
            </a:prstGeom>
            <a:ln w="15875">
              <a:solidFill>
                <a:srgbClr val="035C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接连接符 72">
              <a:extLst>
                <a:ext uri="{FF2B5EF4-FFF2-40B4-BE49-F238E27FC236}">
                  <a16:creationId xmlns:a16="http://schemas.microsoft.com/office/drawing/2014/main" id="{6DA33DC5-8A9A-48B3-94BB-C62F008B52E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4189" y="5330290"/>
              <a:ext cx="531317" cy="585349"/>
            </a:xfrm>
            <a:prstGeom prst="line">
              <a:avLst/>
            </a:prstGeom>
            <a:ln w="15875">
              <a:solidFill>
                <a:srgbClr val="035C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接连接符 73">
              <a:extLst>
                <a:ext uri="{FF2B5EF4-FFF2-40B4-BE49-F238E27FC236}">
                  <a16:creationId xmlns:a16="http://schemas.microsoft.com/office/drawing/2014/main" id="{4E5426E4-433E-4E8F-A967-571F45E0BC6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6090" y="5903603"/>
              <a:ext cx="268099" cy="295362"/>
            </a:xfrm>
            <a:prstGeom prst="line">
              <a:avLst/>
            </a:prstGeom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接连接符 74">
              <a:extLst>
                <a:ext uri="{FF2B5EF4-FFF2-40B4-BE49-F238E27FC236}">
                  <a16:creationId xmlns:a16="http://schemas.microsoft.com/office/drawing/2014/main" id="{6F340AD4-1A3C-4906-9BD3-F4DFAA8D64C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13127" y="5893200"/>
              <a:ext cx="275102" cy="303077"/>
            </a:xfrm>
            <a:prstGeom prst="line">
              <a:avLst/>
            </a:prstGeom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接连接符 75">
              <a:extLst>
                <a:ext uri="{FF2B5EF4-FFF2-40B4-BE49-F238E27FC236}">
                  <a16:creationId xmlns:a16="http://schemas.microsoft.com/office/drawing/2014/main" id="{7A00D2AA-40EA-4651-92EC-C79B30DD47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84906" y="5915639"/>
              <a:ext cx="361164" cy="397891"/>
            </a:xfrm>
            <a:prstGeom prst="line">
              <a:avLst/>
            </a:prstGeom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9" name="矩形 78">
            <a:extLst>
              <a:ext uri="{FF2B5EF4-FFF2-40B4-BE49-F238E27FC236}">
                <a16:creationId xmlns:a16="http://schemas.microsoft.com/office/drawing/2014/main" id="{E843B692-C87E-4B45-A432-BCCBB7FECC10}"/>
              </a:ext>
            </a:extLst>
          </p:cNvPr>
          <p:cNvSpPr/>
          <p:nvPr/>
        </p:nvSpPr>
        <p:spPr>
          <a:xfrm>
            <a:off x="5198286" y="2031148"/>
            <a:ext cx="179542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600" b="1" spc="3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Aharoni" panose="02010803020104030203" pitchFamily="2" charset="-79"/>
              </a:rPr>
              <a:t>Part 3</a:t>
            </a:r>
            <a:endParaRPr lang="zh-CN" altLang="en-US" sz="3600" spc="300" dirty="0"/>
          </a:p>
        </p:txBody>
      </p:sp>
      <p:sp>
        <p:nvSpPr>
          <p:cNvPr id="80" name="文本框 79">
            <a:extLst>
              <a:ext uri="{FF2B5EF4-FFF2-40B4-BE49-F238E27FC236}">
                <a16:creationId xmlns:a16="http://schemas.microsoft.com/office/drawing/2014/main" id="{662F957A-1FA1-4A68-9A25-1CBC06C1D9A2}"/>
              </a:ext>
            </a:extLst>
          </p:cNvPr>
          <p:cNvSpPr txBox="1"/>
          <p:nvPr/>
        </p:nvSpPr>
        <p:spPr>
          <a:xfrm>
            <a:off x="4117229" y="3610561"/>
            <a:ext cx="41159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Aharoni" panose="02010803020104030203" pitchFamily="2" charset="-79"/>
              </a:rPr>
              <a:t>Conclusion and future work prospects</a:t>
            </a:r>
          </a:p>
        </p:txBody>
      </p:sp>
    </p:spTree>
    <p:extLst>
      <p:ext uri="{BB962C8B-B14F-4D97-AF65-F5344CB8AC3E}">
        <p14:creationId xmlns:p14="http://schemas.microsoft.com/office/powerpoint/2010/main" val="7785570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 7"/>
          <p:cNvSpPr/>
          <p:nvPr userDrawn="1">
            <p:custDataLst>
              <p:tags r:id="rId1"/>
            </p:custDataLst>
          </p:nvPr>
        </p:nvSpPr>
        <p:spPr>
          <a:xfrm flipV="1">
            <a:off x="521335" y="687070"/>
            <a:ext cx="11405235" cy="76200"/>
          </a:xfrm>
          <a:custGeom>
            <a:avLst/>
            <a:gdLst>
              <a:gd name="connsiteX0" fmla="*/ 0 w 12125327"/>
              <a:gd name="connsiteY0" fmla="*/ 0 h 31282"/>
              <a:gd name="connsiteX1" fmla="*/ 12125327 w 12125327"/>
              <a:gd name="connsiteY1" fmla="*/ 0 h 31282"/>
              <a:gd name="connsiteX2" fmla="*/ 12125327 w 12125327"/>
              <a:gd name="connsiteY2" fmla="*/ 31282 h 31282"/>
              <a:gd name="connsiteX3" fmla="*/ 17139 w 12125327"/>
              <a:gd name="connsiteY3" fmla="*/ 31282 h 31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25327" h="31282">
                <a:moveTo>
                  <a:pt x="0" y="0"/>
                </a:moveTo>
                <a:lnTo>
                  <a:pt x="12125327" y="0"/>
                </a:lnTo>
                <a:lnTo>
                  <a:pt x="12125327" y="31282"/>
                </a:lnTo>
                <a:lnTo>
                  <a:pt x="17139" y="31282"/>
                </a:lnTo>
                <a:close/>
              </a:path>
            </a:pathLst>
          </a:custGeom>
          <a:solidFill>
            <a:srgbClr val="00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7032" tIns="33516" rIns="67032" bIns="33516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400"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9" name="任意多边形 8"/>
          <p:cNvSpPr/>
          <p:nvPr userDrawn="1">
            <p:custDataLst>
              <p:tags r:id="rId2"/>
            </p:custDataLst>
          </p:nvPr>
        </p:nvSpPr>
        <p:spPr>
          <a:xfrm>
            <a:off x="-14603" y="381541"/>
            <a:ext cx="410536" cy="381886"/>
          </a:xfrm>
          <a:custGeom>
            <a:avLst/>
            <a:gdLst>
              <a:gd name="connsiteX0" fmla="*/ 284734 w 577217"/>
              <a:gd name="connsiteY0" fmla="*/ 0 h 536832"/>
              <a:gd name="connsiteX1" fmla="*/ 577217 w 577217"/>
              <a:gd name="connsiteY1" fmla="*/ 536832 h 536832"/>
              <a:gd name="connsiteX2" fmla="*/ 0 w 577217"/>
              <a:gd name="connsiteY2" fmla="*/ 536832 h 536832"/>
              <a:gd name="connsiteX3" fmla="*/ 0 w 577217"/>
              <a:gd name="connsiteY3" fmla="*/ 184 h 536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7217" h="536832">
                <a:moveTo>
                  <a:pt x="284734" y="0"/>
                </a:moveTo>
                <a:lnTo>
                  <a:pt x="577217" y="536832"/>
                </a:lnTo>
                <a:lnTo>
                  <a:pt x="0" y="536832"/>
                </a:lnTo>
                <a:lnTo>
                  <a:pt x="0" y="184"/>
                </a:lnTo>
                <a:close/>
              </a:path>
            </a:pathLst>
          </a:custGeom>
          <a:solidFill>
            <a:srgbClr val="00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7032" tIns="33516" rIns="67032" bIns="33516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400" dirty="0">
              <a:solidFill>
                <a:srgbClr val="7EC234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6" name="Title 1"/>
          <p:cNvSpPr txBox="1"/>
          <p:nvPr/>
        </p:nvSpPr>
        <p:spPr>
          <a:xfrm>
            <a:off x="600070" y="231314"/>
            <a:ext cx="4827607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>
              <a:defRPr/>
            </a:pPr>
            <a:r>
              <a:rPr lang="en-US" altLang="zh-CN" sz="2400" b="1" spc="600" dirty="0">
                <a:solidFill>
                  <a:srgbClr val="004EA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3.1 </a:t>
            </a:r>
            <a:r>
              <a:rPr lang="zh-CN" altLang="en-US" sz="2400" b="1" spc="600" dirty="0">
                <a:solidFill>
                  <a:srgbClr val="004EA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总结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FC63D68C-297A-4AEB-B2A3-56E4F74B6F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1468" y="135564"/>
            <a:ext cx="1478713" cy="38816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E0F00A5B-88CA-417D-973E-D8C65456ACF2}"/>
              </a:ext>
            </a:extLst>
          </p:cNvPr>
          <p:cNvSpPr txBox="1"/>
          <p:nvPr/>
        </p:nvSpPr>
        <p:spPr>
          <a:xfrm>
            <a:off x="395933" y="2220553"/>
            <a:ext cx="1113097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b="0" i="0" dirty="0">
                <a:solidFill>
                  <a:srgbClr val="121212"/>
                </a:solidFill>
                <a:effectLst/>
                <a:latin typeface="-apple-system"/>
              </a:rPr>
              <a:t>本文提出了</a:t>
            </a:r>
            <a:r>
              <a:rPr lang="en-US" altLang="zh-CN" sz="2400" b="0" i="0" dirty="0">
                <a:solidFill>
                  <a:srgbClr val="121212"/>
                </a:solidFill>
                <a:effectLst/>
                <a:latin typeface="-apple-system"/>
              </a:rPr>
              <a:t>Embedding</a:t>
            </a:r>
            <a:r>
              <a:rPr lang="zh-CN" altLang="en-US" sz="2400" b="0" i="0" dirty="0">
                <a:solidFill>
                  <a:srgbClr val="121212"/>
                </a:solidFill>
                <a:effectLst/>
                <a:latin typeface="-apple-system"/>
              </a:rPr>
              <a:t>层部分分解和不同层之间参数共享两种削减参数的方式，在大家都想着把模型做大的时候给大家指出了另一条可行的路，意义重大，</a:t>
            </a:r>
            <a:r>
              <a:rPr lang="zh-CN" altLang="en-US" sz="2400" b="0" i="0" dirty="0">
                <a:solidFill>
                  <a:srgbClr val="333333"/>
                </a:solidFill>
                <a:effectLst/>
                <a:latin typeface="Mirages Custom"/>
              </a:rPr>
              <a:t>因为它直接把同等量级的 </a:t>
            </a:r>
            <a:r>
              <a:rPr lang="en-US" altLang="zh-CN" sz="2400" b="0" i="0" dirty="0">
                <a:solidFill>
                  <a:srgbClr val="333333"/>
                </a:solidFill>
                <a:effectLst/>
                <a:latin typeface="Mirages Custom"/>
              </a:rPr>
              <a:t>BERT </a:t>
            </a:r>
            <a:r>
              <a:rPr lang="zh-CN" altLang="en-US" sz="2400" b="0" i="0" dirty="0">
                <a:solidFill>
                  <a:srgbClr val="333333"/>
                </a:solidFill>
                <a:effectLst/>
                <a:latin typeface="Mirages Custom"/>
              </a:rPr>
              <a:t>缩小了 </a:t>
            </a:r>
            <a:r>
              <a:rPr lang="en-US" altLang="zh-CN" sz="2400" b="0" i="0" dirty="0">
                <a:solidFill>
                  <a:srgbClr val="333333"/>
                </a:solidFill>
                <a:effectLst/>
                <a:latin typeface="Mirages Custom"/>
              </a:rPr>
              <a:t>10 + </a:t>
            </a:r>
            <a:r>
              <a:rPr lang="zh-CN" altLang="en-US" sz="2400" b="0" i="0" dirty="0">
                <a:solidFill>
                  <a:srgbClr val="333333"/>
                </a:solidFill>
                <a:effectLst/>
                <a:latin typeface="Mirages Custom"/>
              </a:rPr>
              <a:t>倍，让普通用户有了运行</a:t>
            </a:r>
            <a:r>
              <a:rPr lang="en-US" altLang="zh-CN" sz="2400" b="0" i="0" dirty="0" err="1">
                <a:solidFill>
                  <a:srgbClr val="333333"/>
                </a:solidFill>
                <a:effectLst/>
                <a:latin typeface="Mirages Custom"/>
              </a:rPr>
              <a:t>bert</a:t>
            </a:r>
            <a:r>
              <a:rPr lang="zh-CN" altLang="en-US" sz="2400" b="0" i="0" dirty="0">
                <a:solidFill>
                  <a:srgbClr val="333333"/>
                </a:solidFill>
                <a:effectLst/>
                <a:latin typeface="Mirages Custom"/>
              </a:rPr>
              <a:t>的可能。</a:t>
            </a:r>
            <a:r>
              <a:rPr lang="zh-CN" altLang="en-US" sz="2400" b="0" i="0" dirty="0">
                <a:solidFill>
                  <a:srgbClr val="121212"/>
                </a:solidFill>
                <a:effectLst/>
                <a:latin typeface="-apple-system"/>
              </a:rPr>
              <a:t>但本文提出的两种方法实际上都带来了模型效果的下降，也就是说本文似乎也还没有找到</a:t>
            </a:r>
            <a:r>
              <a:rPr lang="en-US" altLang="zh-CN" sz="2400" b="0" i="0" dirty="0">
                <a:solidFill>
                  <a:srgbClr val="121212"/>
                </a:solidFill>
                <a:effectLst/>
                <a:latin typeface="-apple-system"/>
              </a:rPr>
              <a:t>BERT</a:t>
            </a:r>
            <a:r>
              <a:rPr lang="zh-CN" altLang="en-US" sz="2400" b="0" i="0" dirty="0">
                <a:solidFill>
                  <a:srgbClr val="121212"/>
                </a:solidFill>
                <a:effectLst/>
                <a:latin typeface="-apple-system"/>
              </a:rPr>
              <a:t>中真正减少参数更有效的方法，减少模型参数量这方面还需要更多的研究。</a:t>
            </a:r>
            <a:endParaRPr lang="en-US" altLang="zh-CN" sz="2400" b="0" i="0" dirty="0">
              <a:solidFill>
                <a:srgbClr val="121212"/>
              </a:solidFill>
              <a:effectLst/>
              <a:latin typeface="-apple-system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b="0" i="0" dirty="0">
                <a:solidFill>
                  <a:srgbClr val="121212"/>
                </a:solidFill>
                <a:effectLst/>
                <a:latin typeface="-apple-system"/>
              </a:rPr>
              <a:t>本文提出了</a:t>
            </a:r>
            <a:r>
              <a:rPr lang="en-US" altLang="zh-CN" sz="2400" b="0" i="0" dirty="0">
                <a:solidFill>
                  <a:srgbClr val="121212"/>
                </a:solidFill>
                <a:effectLst/>
                <a:latin typeface="-apple-system"/>
              </a:rPr>
              <a:t>SOP</a:t>
            </a:r>
            <a:r>
              <a:rPr lang="zh-CN" altLang="en-US" sz="2400" b="0" i="0" dirty="0">
                <a:solidFill>
                  <a:srgbClr val="121212"/>
                </a:solidFill>
                <a:effectLst/>
                <a:latin typeface="-apple-system"/>
              </a:rPr>
              <a:t>预训练策略，很好地替换了</a:t>
            </a:r>
            <a:r>
              <a:rPr lang="en-US" altLang="zh-CN" sz="2400" b="0" i="0" dirty="0" err="1">
                <a:solidFill>
                  <a:srgbClr val="121212"/>
                </a:solidFill>
                <a:effectLst/>
                <a:latin typeface="-apple-system"/>
              </a:rPr>
              <a:t>NSP</a:t>
            </a:r>
            <a:r>
              <a:rPr lang="zh-CN" altLang="en-US" sz="2400" b="0" i="0" dirty="0">
                <a:solidFill>
                  <a:srgbClr val="121212"/>
                </a:solidFill>
                <a:effectLst/>
                <a:latin typeface="-apple-system"/>
              </a:rPr>
              <a:t>作为预训练任务，给模型表现带来了明显提升。</a:t>
            </a:r>
            <a:endParaRPr lang="en-US" altLang="zh-CN" sz="2400" dirty="0">
              <a:solidFill>
                <a:srgbClr val="121212"/>
              </a:solidFill>
              <a:latin typeface="-apple-system"/>
            </a:endParaRPr>
          </a:p>
          <a:p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2862299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 7"/>
          <p:cNvSpPr/>
          <p:nvPr userDrawn="1">
            <p:custDataLst>
              <p:tags r:id="rId1"/>
            </p:custDataLst>
          </p:nvPr>
        </p:nvSpPr>
        <p:spPr>
          <a:xfrm flipV="1">
            <a:off x="521335" y="687070"/>
            <a:ext cx="11405235" cy="76200"/>
          </a:xfrm>
          <a:custGeom>
            <a:avLst/>
            <a:gdLst>
              <a:gd name="connsiteX0" fmla="*/ 0 w 12125327"/>
              <a:gd name="connsiteY0" fmla="*/ 0 h 31282"/>
              <a:gd name="connsiteX1" fmla="*/ 12125327 w 12125327"/>
              <a:gd name="connsiteY1" fmla="*/ 0 h 31282"/>
              <a:gd name="connsiteX2" fmla="*/ 12125327 w 12125327"/>
              <a:gd name="connsiteY2" fmla="*/ 31282 h 31282"/>
              <a:gd name="connsiteX3" fmla="*/ 17139 w 12125327"/>
              <a:gd name="connsiteY3" fmla="*/ 31282 h 31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25327" h="31282">
                <a:moveTo>
                  <a:pt x="0" y="0"/>
                </a:moveTo>
                <a:lnTo>
                  <a:pt x="12125327" y="0"/>
                </a:lnTo>
                <a:lnTo>
                  <a:pt x="12125327" y="31282"/>
                </a:lnTo>
                <a:lnTo>
                  <a:pt x="17139" y="31282"/>
                </a:lnTo>
                <a:close/>
              </a:path>
            </a:pathLst>
          </a:custGeom>
          <a:solidFill>
            <a:srgbClr val="00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7032" tIns="33516" rIns="67032" bIns="33516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400"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9" name="任意多边形 8"/>
          <p:cNvSpPr/>
          <p:nvPr userDrawn="1">
            <p:custDataLst>
              <p:tags r:id="rId2"/>
            </p:custDataLst>
          </p:nvPr>
        </p:nvSpPr>
        <p:spPr>
          <a:xfrm>
            <a:off x="-14603" y="381541"/>
            <a:ext cx="410536" cy="381886"/>
          </a:xfrm>
          <a:custGeom>
            <a:avLst/>
            <a:gdLst>
              <a:gd name="connsiteX0" fmla="*/ 284734 w 577217"/>
              <a:gd name="connsiteY0" fmla="*/ 0 h 536832"/>
              <a:gd name="connsiteX1" fmla="*/ 577217 w 577217"/>
              <a:gd name="connsiteY1" fmla="*/ 536832 h 536832"/>
              <a:gd name="connsiteX2" fmla="*/ 0 w 577217"/>
              <a:gd name="connsiteY2" fmla="*/ 536832 h 536832"/>
              <a:gd name="connsiteX3" fmla="*/ 0 w 577217"/>
              <a:gd name="connsiteY3" fmla="*/ 184 h 536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7217" h="536832">
                <a:moveTo>
                  <a:pt x="284734" y="0"/>
                </a:moveTo>
                <a:lnTo>
                  <a:pt x="577217" y="536832"/>
                </a:lnTo>
                <a:lnTo>
                  <a:pt x="0" y="536832"/>
                </a:lnTo>
                <a:lnTo>
                  <a:pt x="0" y="184"/>
                </a:lnTo>
                <a:close/>
              </a:path>
            </a:pathLst>
          </a:custGeom>
          <a:solidFill>
            <a:srgbClr val="00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7032" tIns="33516" rIns="67032" bIns="33516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400" dirty="0">
              <a:solidFill>
                <a:srgbClr val="7EC234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6" name="Title 1"/>
          <p:cNvSpPr txBox="1"/>
          <p:nvPr/>
        </p:nvSpPr>
        <p:spPr>
          <a:xfrm>
            <a:off x="600070" y="231314"/>
            <a:ext cx="4827607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>
              <a:defRPr/>
            </a:pPr>
            <a:r>
              <a:rPr lang="en-US" altLang="zh-CN" sz="2400" b="1" spc="600" dirty="0">
                <a:solidFill>
                  <a:srgbClr val="004EA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3.2 </a:t>
            </a:r>
            <a:r>
              <a:rPr lang="zh-CN" altLang="en-US" sz="2400" b="1" spc="600" dirty="0">
                <a:solidFill>
                  <a:srgbClr val="004EA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未来工作展望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FC63D68C-297A-4AEB-B2A3-56E4F74B6F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1468" y="135564"/>
            <a:ext cx="1478713" cy="388162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F9F6796A-E9AB-4448-9E5F-406AD462C6A0}"/>
              </a:ext>
            </a:extLst>
          </p:cNvPr>
          <p:cNvSpPr txBox="1"/>
          <p:nvPr/>
        </p:nvSpPr>
        <p:spPr>
          <a:xfrm>
            <a:off x="521335" y="1905506"/>
            <a:ext cx="1113097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/>
              <a:t>本文对</a:t>
            </a:r>
            <a:r>
              <a:rPr lang="en-US" altLang="zh-CN" sz="2400" dirty="0"/>
              <a:t>Bert</a:t>
            </a:r>
            <a:r>
              <a:rPr lang="zh-CN" altLang="en-US" sz="2400" dirty="0"/>
              <a:t>模型削减参数，但是却使得模型的准确率出现下降的现象，反而是修改预训练策略</a:t>
            </a:r>
            <a:r>
              <a:rPr lang="zh-CN" altLang="en-US" sz="2400" b="0" i="0" dirty="0">
                <a:solidFill>
                  <a:srgbClr val="121212"/>
                </a:solidFill>
                <a:effectLst/>
                <a:latin typeface="-apple-system"/>
              </a:rPr>
              <a:t>、去除</a:t>
            </a:r>
            <a:r>
              <a:rPr lang="en-US" altLang="zh-CN" sz="2400" b="0" i="0" dirty="0">
                <a:solidFill>
                  <a:srgbClr val="121212"/>
                </a:solidFill>
                <a:effectLst/>
                <a:latin typeface="-apple-system"/>
              </a:rPr>
              <a:t>dropout</a:t>
            </a:r>
            <a:r>
              <a:rPr lang="zh-CN" altLang="en-US" sz="2400" b="0" i="0" dirty="0">
                <a:solidFill>
                  <a:srgbClr val="121212"/>
                </a:solidFill>
                <a:effectLst/>
                <a:latin typeface="-apple-system"/>
              </a:rPr>
              <a:t>、</a:t>
            </a:r>
            <a:r>
              <a:rPr lang="zh-CN" altLang="en-US" sz="2400" dirty="0">
                <a:solidFill>
                  <a:srgbClr val="121212"/>
                </a:solidFill>
                <a:latin typeface="-apple-system"/>
              </a:rPr>
              <a:t>使用更大规模数据使得模型准确率上升。那么如果不削减参数，只是</a:t>
            </a:r>
            <a:r>
              <a:rPr lang="zh-CN" altLang="en-US" sz="2400" dirty="0"/>
              <a:t>修改预训练策略</a:t>
            </a:r>
            <a:r>
              <a:rPr lang="zh-CN" altLang="en-US" sz="2400" b="0" i="0" dirty="0">
                <a:solidFill>
                  <a:srgbClr val="121212"/>
                </a:solidFill>
                <a:effectLst/>
                <a:latin typeface="-apple-system"/>
              </a:rPr>
              <a:t>、去除</a:t>
            </a:r>
            <a:r>
              <a:rPr lang="en-US" altLang="zh-CN" sz="2400" b="0" i="0" dirty="0">
                <a:solidFill>
                  <a:srgbClr val="121212"/>
                </a:solidFill>
                <a:effectLst/>
                <a:latin typeface="-apple-system"/>
              </a:rPr>
              <a:t>dropout</a:t>
            </a:r>
            <a:r>
              <a:rPr lang="zh-CN" altLang="en-US" sz="2400" dirty="0">
                <a:solidFill>
                  <a:srgbClr val="121212"/>
                </a:solidFill>
                <a:latin typeface="-apple-system"/>
              </a:rPr>
              <a:t>或者使用更大规模数据会有什么表现？</a:t>
            </a:r>
            <a:endParaRPr lang="en-US" altLang="zh-CN" sz="2400" dirty="0">
              <a:solidFill>
                <a:srgbClr val="121212"/>
              </a:solidFill>
              <a:latin typeface="-apple-system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b="0" i="0" dirty="0">
                <a:solidFill>
                  <a:srgbClr val="121212"/>
                </a:solidFill>
                <a:effectLst/>
                <a:latin typeface="-apple-system"/>
              </a:rPr>
              <a:t>ALBERT</a:t>
            </a:r>
            <a:r>
              <a:rPr lang="zh-CN" altLang="en-US" sz="2400" b="0" i="0" dirty="0">
                <a:solidFill>
                  <a:srgbClr val="121212"/>
                </a:solidFill>
                <a:effectLst/>
                <a:latin typeface="-apple-system"/>
              </a:rPr>
              <a:t>的提出是为了削减参数数量，给</a:t>
            </a:r>
            <a:r>
              <a:rPr lang="en-US" altLang="zh-CN" sz="2400" b="0" i="0" dirty="0">
                <a:solidFill>
                  <a:srgbClr val="121212"/>
                </a:solidFill>
                <a:effectLst/>
                <a:latin typeface="-apple-system"/>
              </a:rPr>
              <a:t>BERT</a:t>
            </a:r>
            <a:r>
              <a:rPr lang="zh-CN" altLang="en-US" sz="2400" b="0" i="0" dirty="0">
                <a:solidFill>
                  <a:srgbClr val="121212"/>
                </a:solidFill>
                <a:effectLst/>
                <a:latin typeface="-apple-system"/>
              </a:rPr>
              <a:t>瘦身，让模型更大的</a:t>
            </a:r>
            <a:r>
              <a:rPr lang="en-US" altLang="zh-CN" sz="2400" b="0" i="0" dirty="0">
                <a:solidFill>
                  <a:srgbClr val="121212"/>
                </a:solidFill>
                <a:effectLst/>
                <a:latin typeface="-apple-system"/>
              </a:rPr>
              <a:t>BERT</a:t>
            </a:r>
            <a:r>
              <a:rPr lang="zh-CN" altLang="en-US" sz="2400" b="0" i="0" dirty="0">
                <a:solidFill>
                  <a:srgbClr val="121212"/>
                </a:solidFill>
                <a:effectLst/>
                <a:latin typeface="-apple-system"/>
              </a:rPr>
              <a:t>有算力能跑起来。作者通过权值共享和矩阵分解减少参数，降低了空间复杂度，但计算量并没有减少，所以在模型进行下游任务和预测的时候并不会更快。所以优化</a:t>
            </a:r>
            <a:r>
              <a:rPr lang="en-US" altLang="zh-CN" sz="2400" b="0" i="0" dirty="0">
                <a:solidFill>
                  <a:srgbClr val="121212"/>
                </a:solidFill>
                <a:effectLst/>
                <a:latin typeface="-apple-system"/>
              </a:rPr>
              <a:t>BERT</a:t>
            </a:r>
            <a:r>
              <a:rPr lang="zh-CN" altLang="en-US" sz="2400" b="0" i="0" dirty="0">
                <a:solidFill>
                  <a:srgbClr val="121212"/>
                </a:solidFill>
                <a:effectLst/>
                <a:latin typeface="-apple-system"/>
              </a:rPr>
              <a:t>是否</a:t>
            </a:r>
            <a:r>
              <a:rPr lang="zh-CN" altLang="en-US" sz="2400" dirty="0">
                <a:solidFill>
                  <a:srgbClr val="121212"/>
                </a:solidFill>
                <a:latin typeface="-apple-system"/>
              </a:rPr>
              <a:t>可以通过考虑在</a:t>
            </a:r>
            <a:r>
              <a:rPr lang="zh-CN" altLang="en-US" sz="2400" b="0" i="0" dirty="0">
                <a:solidFill>
                  <a:srgbClr val="121212"/>
                </a:solidFill>
                <a:effectLst/>
                <a:latin typeface="-apple-system"/>
              </a:rPr>
              <a:t>时间复杂度方向上进行优化？</a:t>
            </a:r>
            <a:endParaRPr lang="en-US" altLang="zh-CN" sz="2400" b="0" i="0" dirty="0">
              <a:solidFill>
                <a:srgbClr val="121212"/>
              </a:solidFill>
              <a:effectLst/>
              <a:latin typeface="-apple-system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b="0" i="0" dirty="0">
                <a:solidFill>
                  <a:srgbClr val="121212"/>
                </a:solidFill>
                <a:effectLst/>
                <a:latin typeface="-apple-system"/>
              </a:rPr>
              <a:t>预训练模型在移动设备上的应用</a:t>
            </a:r>
            <a:r>
              <a:rPr lang="en-US" altLang="zh-CN" sz="2400" b="0" i="0" dirty="0">
                <a:solidFill>
                  <a:srgbClr val="121212"/>
                </a:solidFill>
                <a:effectLst/>
                <a:latin typeface="-apple-system"/>
              </a:rPr>
              <a:t>——ALBERT-Tiny</a:t>
            </a:r>
            <a:r>
              <a:rPr lang="zh-CN" altLang="en-US" sz="2400" b="0" i="0" dirty="0">
                <a:solidFill>
                  <a:srgbClr val="121212"/>
                </a:solidFill>
                <a:effectLst/>
                <a:latin typeface="-apple-system"/>
              </a:rPr>
              <a:t>模型。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5373554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 7"/>
          <p:cNvSpPr/>
          <p:nvPr userDrawn="1">
            <p:custDataLst>
              <p:tags r:id="rId1"/>
            </p:custDataLst>
          </p:nvPr>
        </p:nvSpPr>
        <p:spPr>
          <a:xfrm flipV="1">
            <a:off x="521335" y="687070"/>
            <a:ext cx="11405235" cy="76200"/>
          </a:xfrm>
          <a:custGeom>
            <a:avLst/>
            <a:gdLst>
              <a:gd name="connsiteX0" fmla="*/ 0 w 12125327"/>
              <a:gd name="connsiteY0" fmla="*/ 0 h 31282"/>
              <a:gd name="connsiteX1" fmla="*/ 12125327 w 12125327"/>
              <a:gd name="connsiteY1" fmla="*/ 0 h 31282"/>
              <a:gd name="connsiteX2" fmla="*/ 12125327 w 12125327"/>
              <a:gd name="connsiteY2" fmla="*/ 31282 h 31282"/>
              <a:gd name="connsiteX3" fmla="*/ 17139 w 12125327"/>
              <a:gd name="connsiteY3" fmla="*/ 31282 h 31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25327" h="31282">
                <a:moveTo>
                  <a:pt x="0" y="0"/>
                </a:moveTo>
                <a:lnTo>
                  <a:pt x="12125327" y="0"/>
                </a:lnTo>
                <a:lnTo>
                  <a:pt x="12125327" y="31282"/>
                </a:lnTo>
                <a:lnTo>
                  <a:pt x="17139" y="31282"/>
                </a:lnTo>
                <a:close/>
              </a:path>
            </a:pathLst>
          </a:custGeom>
          <a:solidFill>
            <a:srgbClr val="004EA2">
              <a:alpha val="9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7032" tIns="33516" rIns="67032" bIns="33516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400"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9" name="任意多边形 8"/>
          <p:cNvSpPr/>
          <p:nvPr userDrawn="1">
            <p:custDataLst>
              <p:tags r:id="rId2"/>
            </p:custDataLst>
          </p:nvPr>
        </p:nvSpPr>
        <p:spPr>
          <a:xfrm>
            <a:off x="-14603" y="381541"/>
            <a:ext cx="410536" cy="381886"/>
          </a:xfrm>
          <a:custGeom>
            <a:avLst/>
            <a:gdLst>
              <a:gd name="connsiteX0" fmla="*/ 284734 w 577217"/>
              <a:gd name="connsiteY0" fmla="*/ 0 h 536832"/>
              <a:gd name="connsiteX1" fmla="*/ 577217 w 577217"/>
              <a:gd name="connsiteY1" fmla="*/ 536832 h 536832"/>
              <a:gd name="connsiteX2" fmla="*/ 0 w 577217"/>
              <a:gd name="connsiteY2" fmla="*/ 536832 h 536832"/>
              <a:gd name="connsiteX3" fmla="*/ 0 w 577217"/>
              <a:gd name="connsiteY3" fmla="*/ 184 h 536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7217" h="536832">
                <a:moveTo>
                  <a:pt x="284734" y="0"/>
                </a:moveTo>
                <a:lnTo>
                  <a:pt x="577217" y="536832"/>
                </a:lnTo>
                <a:lnTo>
                  <a:pt x="0" y="536832"/>
                </a:lnTo>
                <a:lnTo>
                  <a:pt x="0" y="184"/>
                </a:lnTo>
                <a:close/>
              </a:path>
            </a:pathLst>
          </a:custGeom>
          <a:solidFill>
            <a:srgbClr val="00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7032" tIns="33516" rIns="67032" bIns="33516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400" dirty="0">
              <a:solidFill>
                <a:srgbClr val="7EC234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6" name="Title 1"/>
          <p:cNvSpPr txBox="1"/>
          <p:nvPr/>
        </p:nvSpPr>
        <p:spPr>
          <a:xfrm>
            <a:off x="600070" y="231314"/>
            <a:ext cx="1876800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>
              <a:defRPr/>
            </a:pPr>
            <a:r>
              <a:rPr lang="zh-CN" altLang="en-US" sz="2400" b="1" spc="600" dirty="0">
                <a:solidFill>
                  <a:srgbClr val="004EA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参考资料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FC63D68C-297A-4AEB-B2A3-56E4F74B6F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1468" y="135564"/>
            <a:ext cx="1478713" cy="388162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BACA670A-8E8D-4DE1-A506-AD1F60A8454D}"/>
              </a:ext>
            </a:extLst>
          </p:cNvPr>
          <p:cNvSpPr txBox="1"/>
          <p:nvPr/>
        </p:nvSpPr>
        <p:spPr>
          <a:xfrm>
            <a:off x="521336" y="1337531"/>
            <a:ext cx="11405234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/>
            <a:r>
              <a:rPr lang="en-US" altLang="zh-CN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1.</a:t>
            </a:r>
            <a:r>
              <a:rPr lang="en-US" altLang="zh-CN" i="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Lan Z, Chen M, Goodman S, et al. Albert: A lite </a:t>
            </a:r>
            <a:r>
              <a:rPr lang="en-US" altLang="zh-CN" i="0" dirty="0" err="1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bert</a:t>
            </a:r>
            <a:r>
              <a:rPr lang="en-US" altLang="zh-CN" i="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for self-supervised learning of language     representations[J]. </a:t>
            </a:r>
            <a:r>
              <a:rPr lang="en-US" altLang="zh-CN" i="0" dirty="0" err="1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arXiv</a:t>
            </a:r>
            <a:r>
              <a:rPr lang="en-US" altLang="zh-CN" i="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preprint </a:t>
            </a:r>
            <a:r>
              <a:rPr lang="en-US" altLang="zh-CN" i="0" dirty="0" err="1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arXiv:1909.11942</a:t>
            </a:r>
            <a:r>
              <a:rPr lang="en-US" altLang="zh-CN" i="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, 2019.</a:t>
            </a:r>
            <a:endParaRPr lang="en-US" altLang="zh-CN" sz="1800" kern="100" dirty="0">
              <a:effectLst/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0" algn="just"/>
            <a:r>
              <a:rPr lang="en-US" altLang="zh-CN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en-US" altLang="zh-CN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. https://wmathor.com/index.php/archives/1480/</a:t>
            </a:r>
          </a:p>
          <a:p>
            <a:pPr lvl="0" algn="just"/>
            <a:r>
              <a:rPr lang="en-US" altLang="zh-CN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en-US" altLang="zh-CN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. https://zhuanlan.zhihu.com/p/108451858</a:t>
            </a:r>
          </a:p>
          <a:p>
            <a:pPr lvl="0" algn="just"/>
            <a:r>
              <a:rPr lang="en-US" altLang="zh-CN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4. https://zhuanlan.zhihu.com/p/87562926</a:t>
            </a:r>
          </a:p>
          <a:p>
            <a:pPr lvl="0" algn="just"/>
            <a:r>
              <a:rPr lang="en-US" altLang="zh-CN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5</a:t>
            </a:r>
            <a:r>
              <a:rPr lang="en-US" altLang="zh-CN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. https://maxket.com/bert-plain-explanation/</a:t>
            </a:r>
          </a:p>
          <a:p>
            <a:pPr lvl="0" algn="just"/>
            <a:r>
              <a:rPr lang="en-US" altLang="zh-CN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6. https://gluebenchmark.com/leaderboard</a:t>
            </a:r>
          </a:p>
          <a:p>
            <a:pPr lvl="0" algn="just"/>
            <a:r>
              <a:rPr lang="en-US" altLang="zh-CN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7. https://rajpurkar.github.io/SQuAD-explorer/</a:t>
            </a:r>
          </a:p>
          <a:p>
            <a:pPr lvl="0" algn="just"/>
            <a:r>
              <a:rPr lang="en-US" altLang="zh-CN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8. https://www.qizhexie.com/data/RACE_leaderboard</a:t>
            </a:r>
          </a:p>
          <a:p>
            <a:pPr lvl="0" algn="just"/>
            <a:r>
              <a:rPr lang="en-US" altLang="zh-CN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9. https://zhuanlan.zhihu.com/p/108114453</a:t>
            </a:r>
            <a:endParaRPr lang="en-US" altLang="zh-CN" sz="1800" kern="100" dirty="0">
              <a:effectLst/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0" algn="just"/>
            <a:endParaRPr lang="zh-CN" altLang="zh-CN" sz="1800" kern="100" dirty="0">
              <a:effectLst/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0182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3DBE7E7C-B049-4902-A34B-0BC1AEF1535C}"/>
              </a:ext>
            </a:extLst>
          </p:cNvPr>
          <p:cNvCxnSpPr>
            <a:cxnSpLocks/>
            <a:stCxn id="26" idx="1"/>
            <a:endCxn id="26" idx="2"/>
          </p:cNvCxnSpPr>
          <p:nvPr/>
        </p:nvCxnSpPr>
        <p:spPr>
          <a:xfrm flipH="1">
            <a:off x="5036985" y="1500526"/>
            <a:ext cx="1117989" cy="3985867"/>
          </a:xfrm>
          <a:prstGeom prst="line">
            <a:avLst/>
          </a:prstGeom>
          <a:ln w="1079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图片 25">
            <a:extLst>
              <a:ext uri="{FF2B5EF4-FFF2-40B4-BE49-F238E27FC236}">
                <a16:creationId xmlns:a16="http://schemas.microsoft.com/office/drawing/2014/main" id="{6D155800-8F15-4C9A-B7F6-5BE9683313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00526"/>
            <a:ext cx="6154974" cy="3985867"/>
          </a:xfrm>
          <a:custGeom>
            <a:avLst/>
            <a:gdLst>
              <a:gd name="connsiteX0" fmla="*/ 321 w 3943295"/>
              <a:gd name="connsiteY0" fmla="*/ 0 h 2311888"/>
              <a:gd name="connsiteX1" fmla="*/ 3943295 w 3943295"/>
              <a:gd name="connsiteY1" fmla="*/ 0 h 2311888"/>
              <a:gd name="connsiteX2" fmla="*/ 3227035 w 3943295"/>
              <a:gd name="connsiteY2" fmla="*/ 2311888 h 2311888"/>
              <a:gd name="connsiteX3" fmla="*/ 321 w 3943295"/>
              <a:gd name="connsiteY3" fmla="*/ 2304796 h 2311888"/>
              <a:gd name="connsiteX4" fmla="*/ 321 w 3943295"/>
              <a:gd name="connsiteY4" fmla="*/ 0 h 2311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43295" h="2311888">
                <a:moveTo>
                  <a:pt x="321" y="0"/>
                </a:moveTo>
                <a:lnTo>
                  <a:pt x="3943295" y="0"/>
                </a:lnTo>
                <a:lnTo>
                  <a:pt x="3227035" y="2311888"/>
                </a:lnTo>
                <a:lnTo>
                  <a:pt x="321" y="2304796"/>
                </a:lnTo>
                <a:cubicBezTo>
                  <a:pt x="-2044" y="1538895"/>
                  <a:pt x="9777" y="765902"/>
                  <a:pt x="321" y="0"/>
                </a:cubicBezTo>
                <a:close/>
              </a:path>
            </a:pathLst>
          </a:custGeom>
        </p:spPr>
      </p:pic>
      <p:sp>
        <p:nvSpPr>
          <p:cNvPr id="6" name="任意多边形: 形状 5"/>
          <p:cNvSpPr/>
          <p:nvPr/>
        </p:nvSpPr>
        <p:spPr>
          <a:xfrm>
            <a:off x="4124739" y="2215086"/>
            <a:ext cx="8067261" cy="2587626"/>
          </a:xfrm>
          <a:custGeom>
            <a:avLst/>
            <a:gdLst>
              <a:gd name="connsiteX0" fmla="*/ 385762 w 4895850"/>
              <a:gd name="connsiteY0" fmla="*/ 0 h 1190625"/>
              <a:gd name="connsiteX1" fmla="*/ 0 w 4895850"/>
              <a:gd name="connsiteY1" fmla="*/ 1190625 h 1190625"/>
              <a:gd name="connsiteX2" fmla="*/ 4876800 w 4895850"/>
              <a:gd name="connsiteY2" fmla="*/ 1181100 h 1190625"/>
              <a:gd name="connsiteX3" fmla="*/ 4895850 w 4895850"/>
              <a:gd name="connsiteY3" fmla="*/ 14287 h 1190625"/>
              <a:gd name="connsiteX4" fmla="*/ 385762 w 4895850"/>
              <a:gd name="connsiteY4" fmla="*/ 0 h 1190625"/>
              <a:gd name="connsiteX0-1" fmla="*/ 385762 w 4891087"/>
              <a:gd name="connsiteY0-2" fmla="*/ 0 h 1190625"/>
              <a:gd name="connsiteX1-3" fmla="*/ 0 w 4891087"/>
              <a:gd name="connsiteY1-4" fmla="*/ 1190625 h 1190625"/>
              <a:gd name="connsiteX2-5" fmla="*/ 4876800 w 4891087"/>
              <a:gd name="connsiteY2-6" fmla="*/ 1181100 h 1190625"/>
              <a:gd name="connsiteX3-7" fmla="*/ 4891087 w 4891087"/>
              <a:gd name="connsiteY3-8" fmla="*/ 23812 h 1190625"/>
              <a:gd name="connsiteX4-9" fmla="*/ 385762 w 4891087"/>
              <a:gd name="connsiteY4-10" fmla="*/ 0 h 1190625"/>
              <a:gd name="connsiteX0-11" fmla="*/ 385762 w 4891087"/>
              <a:gd name="connsiteY0-12" fmla="*/ 0 h 1190625"/>
              <a:gd name="connsiteX1-13" fmla="*/ 0 w 4891087"/>
              <a:gd name="connsiteY1-14" fmla="*/ 1190625 h 1190625"/>
              <a:gd name="connsiteX2-15" fmla="*/ 4876800 w 4891087"/>
              <a:gd name="connsiteY2-16" fmla="*/ 1181100 h 1190625"/>
              <a:gd name="connsiteX3-17" fmla="*/ 4891087 w 4891087"/>
              <a:gd name="connsiteY3-18" fmla="*/ 0 h 1190625"/>
              <a:gd name="connsiteX4-19" fmla="*/ 385762 w 4891087"/>
              <a:gd name="connsiteY4-20" fmla="*/ 0 h 1190625"/>
              <a:gd name="connsiteX0-21" fmla="*/ 385762 w 4891087"/>
              <a:gd name="connsiteY0-22" fmla="*/ 0 h 1190625"/>
              <a:gd name="connsiteX1-23" fmla="*/ 0 w 4891087"/>
              <a:gd name="connsiteY1-24" fmla="*/ 1190625 h 1190625"/>
              <a:gd name="connsiteX2-25" fmla="*/ 4889717 w 4891087"/>
              <a:gd name="connsiteY2-26" fmla="*/ 1179440 h 1190625"/>
              <a:gd name="connsiteX3-27" fmla="*/ 4891087 w 4891087"/>
              <a:gd name="connsiteY3-28" fmla="*/ 0 h 1190625"/>
              <a:gd name="connsiteX4-29" fmla="*/ 385762 w 4891087"/>
              <a:gd name="connsiteY4-30" fmla="*/ 0 h 1190625"/>
              <a:gd name="connsiteX0-31" fmla="*/ 385762 w 4891087"/>
              <a:gd name="connsiteY0-32" fmla="*/ 0 h 1190625"/>
              <a:gd name="connsiteX1-33" fmla="*/ 0 w 4891087"/>
              <a:gd name="connsiteY1-34" fmla="*/ 1190625 h 1190625"/>
              <a:gd name="connsiteX2-35" fmla="*/ 4886026 w 4891087"/>
              <a:gd name="connsiteY2-36" fmla="*/ 1189400 h 1190625"/>
              <a:gd name="connsiteX3-37" fmla="*/ 4891087 w 4891087"/>
              <a:gd name="connsiteY3-38" fmla="*/ 0 h 1190625"/>
              <a:gd name="connsiteX4-39" fmla="*/ 385762 w 4891087"/>
              <a:gd name="connsiteY4-40" fmla="*/ 0 h 1190625"/>
              <a:gd name="connsiteX0-41" fmla="*/ 385762 w 4891087"/>
              <a:gd name="connsiteY0-42" fmla="*/ 0 h 1190625"/>
              <a:gd name="connsiteX1-43" fmla="*/ 0 w 4891087"/>
              <a:gd name="connsiteY1-44" fmla="*/ 1190625 h 1190625"/>
              <a:gd name="connsiteX2-45" fmla="*/ 4889717 w 4891087"/>
              <a:gd name="connsiteY2-46" fmla="*/ 1189400 h 1190625"/>
              <a:gd name="connsiteX3-47" fmla="*/ 4891087 w 4891087"/>
              <a:gd name="connsiteY3-48" fmla="*/ 0 h 1190625"/>
              <a:gd name="connsiteX4-49" fmla="*/ 385762 w 4891087"/>
              <a:gd name="connsiteY4-50" fmla="*/ 0 h 119062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4891087" h="1190625">
                <a:moveTo>
                  <a:pt x="385762" y="0"/>
                </a:moveTo>
                <a:lnTo>
                  <a:pt x="0" y="1190625"/>
                </a:lnTo>
                <a:lnTo>
                  <a:pt x="4889717" y="1189400"/>
                </a:lnTo>
                <a:cubicBezTo>
                  <a:pt x="4890174" y="796253"/>
                  <a:pt x="4890630" y="393147"/>
                  <a:pt x="4891087" y="0"/>
                </a:cubicBezTo>
                <a:lnTo>
                  <a:pt x="385762" y="0"/>
                </a:lnTo>
                <a:close/>
              </a:path>
            </a:pathLst>
          </a:custGeom>
          <a:solidFill>
            <a:srgbClr val="00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1" name="直接连接符 20"/>
          <p:cNvCxnSpPr/>
          <p:nvPr/>
        </p:nvCxnSpPr>
        <p:spPr>
          <a:xfrm flipH="1">
            <a:off x="9945303" y="298571"/>
            <a:ext cx="829994" cy="914400"/>
          </a:xfrm>
          <a:prstGeom prst="line">
            <a:avLst/>
          </a:prstGeom>
          <a:ln w="15875">
            <a:solidFill>
              <a:srgbClr val="035C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 flipH="1">
            <a:off x="9945303" y="942361"/>
            <a:ext cx="829994" cy="914400"/>
          </a:xfrm>
          <a:prstGeom prst="line">
            <a:avLst/>
          </a:prstGeom>
          <a:ln w="15875">
            <a:solidFill>
              <a:srgbClr val="035C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 flipH="1">
            <a:off x="2946521" y="5523823"/>
            <a:ext cx="829994" cy="914400"/>
          </a:xfrm>
          <a:prstGeom prst="line">
            <a:avLst/>
          </a:prstGeom>
          <a:ln>
            <a:solidFill>
              <a:srgbClr val="035C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 flipH="1">
            <a:off x="4832350" y="5024904"/>
            <a:ext cx="1263650" cy="1411210"/>
          </a:xfrm>
          <a:prstGeom prst="line">
            <a:avLst/>
          </a:prstGeom>
          <a:ln>
            <a:solidFill>
              <a:srgbClr val="035C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 flipH="1">
            <a:off x="8854987" y="755771"/>
            <a:ext cx="432914" cy="476939"/>
          </a:xfrm>
          <a:prstGeom prst="line">
            <a:avLst/>
          </a:prstGeom>
          <a:ln w="15875">
            <a:solidFill>
              <a:srgbClr val="035C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/>
        </p:nvCxnSpPr>
        <p:spPr>
          <a:xfrm flipH="1">
            <a:off x="6687013" y="5186471"/>
            <a:ext cx="432914" cy="476939"/>
          </a:xfrm>
          <a:prstGeom prst="line">
            <a:avLst/>
          </a:prstGeom>
          <a:ln>
            <a:solidFill>
              <a:srgbClr val="035C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>
            <a:extLst>
              <a:ext uri="{FF2B5EF4-FFF2-40B4-BE49-F238E27FC236}">
                <a16:creationId xmlns:a16="http://schemas.microsoft.com/office/drawing/2014/main" id="{96A26299-C9F2-4E7E-8999-09921C9095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87" y="257691"/>
            <a:ext cx="3596928" cy="955280"/>
          </a:xfrm>
          <a:prstGeom prst="rect">
            <a:avLst/>
          </a:prstGeom>
        </p:spPr>
      </p:pic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F5B37AFA-1CF6-4F06-AA62-7C8BDC206D34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0" y="1500526"/>
            <a:ext cx="6154974" cy="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6B78FDC8-D4F5-4493-9769-3ADA0A5B83E0}"/>
              </a:ext>
            </a:extLst>
          </p:cNvPr>
          <p:cNvCxnSpPr>
            <a:cxnSpLocks/>
            <a:stCxn id="26" idx="3"/>
            <a:endCxn id="26" idx="2"/>
          </p:cNvCxnSpPr>
          <p:nvPr/>
        </p:nvCxnSpPr>
        <p:spPr>
          <a:xfrm>
            <a:off x="501" y="5474166"/>
            <a:ext cx="5036484" cy="12227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33">
            <a:extLst>
              <a:ext uri="{FF2B5EF4-FFF2-40B4-BE49-F238E27FC236}">
                <a16:creationId xmlns:a16="http://schemas.microsoft.com/office/drawing/2014/main" id="{461B008E-115D-408C-A7CF-BED21B400F94}"/>
              </a:ext>
            </a:extLst>
          </p:cNvPr>
          <p:cNvSpPr txBox="1"/>
          <p:nvPr/>
        </p:nvSpPr>
        <p:spPr>
          <a:xfrm>
            <a:off x="4487545" y="2700655"/>
            <a:ext cx="75698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感谢各位的聆听与指导</a:t>
            </a:r>
            <a:endParaRPr lang="zh-CN" sz="40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9CDB113E-1175-40F4-B9B7-DD97DB9B0A63}"/>
              </a:ext>
            </a:extLst>
          </p:cNvPr>
          <p:cNvSpPr/>
          <p:nvPr/>
        </p:nvSpPr>
        <p:spPr>
          <a:xfrm>
            <a:off x="5141760" y="3407690"/>
            <a:ext cx="58859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dirty="0">
                <a:solidFill>
                  <a:schemeClr val="bg1"/>
                </a:solidFill>
              </a:rPr>
              <a:t>THANK YOU FOR LISTENING AND GUIDING</a:t>
            </a:r>
            <a:endParaRPr lang="zh-CN" altLang="en-US" dirty="0">
              <a:solidFill>
                <a:schemeClr val="bg1"/>
              </a:solidFill>
            </a:endParaRPr>
          </a:p>
        </p:txBody>
      </p: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D58650D3-87B5-4B74-B29F-66D92151C63C}"/>
              </a:ext>
            </a:extLst>
          </p:cNvPr>
          <p:cNvCxnSpPr/>
          <p:nvPr/>
        </p:nvCxnSpPr>
        <p:spPr>
          <a:xfrm>
            <a:off x="4610100" y="3592356"/>
            <a:ext cx="444500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id="{87E76929-7E13-488C-8F53-CD028DDF3D07}"/>
              </a:ext>
            </a:extLst>
          </p:cNvPr>
          <p:cNvCxnSpPr/>
          <p:nvPr/>
        </p:nvCxnSpPr>
        <p:spPr>
          <a:xfrm>
            <a:off x="11118674" y="3592356"/>
            <a:ext cx="444500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矩形: 圆角 37">
            <a:extLst>
              <a:ext uri="{FF2B5EF4-FFF2-40B4-BE49-F238E27FC236}">
                <a16:creationId xmlns:a16="http://schemas.microsoft.com/office/drawing/2014/main" id="{065C5D96-8017-471B-8461-4D855D138B18}"/>
              </a:ext>
            </a:extLst>
          </p:cNvPr>
          <p:cNvSpPr/>
          <p:nvPr/>
        </p:nvSpPr>
        <p:spPr>
          <a:xfrm>
            <a:off x="5496829" y="4079114"/>
            <a:ext cx="5012983" cy="335556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汇报人：</a:t>
            </a:r>
            <a:r>
              <a:rPr lang="en-US" altLang="zh-CN" sz="1600" dirty="0" err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S320060002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——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陈伟鹏</a:t>
            </a:r>
          </a:p>
        </p:txBody>
      </p:sp>
    </p:spTree>
    <p:extLst>
      <p:ext uri="{BB962C8B-B14F-4D97-AF65-F5344CB8AC3E}">
        <p14:creationId xmlns:p14="http://schemas.microsoft.com/office/powerpoint/2010/main" val="1505514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图片 48">
            <a:extLst>
              <a:ext uri="{FF2B5EF4-FFF2-40B4-BE49-F238E27FC236}">
                <a16:creationId xmlns:a16="http://schemas.microsoft.com/office/drawing/2014/main" id="{E2B835E0-E6E0-4D92-9D68-145E24A1D25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69" r="5269"/>
          <a:stretch/>
        </p:blipFill>
        <p:spPr>
          <a:xfrm>
            <a:off x="0" y="1375595"/>
            <a:ext cx="12192000" cy="4186163"/>
          </a:xfrm>
          <a:prstGeom prst="rect">
            <a:avLst/>
          </a:prstGeom>
        </p:spPr>
      </p:pic>
      <p:sp>
        <p:nvSpPr>
          <p:cNvPr id="50" name="矩形 49">
            <a:extLst>
              <a:ext uri="{FF2B5EF4-FFF2-40B4-BE49-F238E27FC236}">
                <a16:creationId xmlns:a16="http://schemas.microsoft.com/office/drawing/2014/main" id="{22D3BAEC-7835-4269-9F55-C6C07B3B9FE8}"/>
              </a:ext>
            </a:extLst>
          </p:cNvPr>
          <p:cNvSpPr/>
          <p:nvPr/>
        </p:nvSpPr>
        <p:spPr>
          <a:xfrm>
            <a:off x="0" y="1375595"/>
            <a:ext cx="12192000" cy="4175760"/>
          </a:xfrm>
          <a:prstGeom prst="rect">
            <a:avLst/>
          </a:prstGeom>
          <a:solidFill>
            <a:srgbClr val="035C9C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19079138-4C57-41A4-BEC3-95CB01F799D0}"/>
              </a:ext>
            </a:extLst>
          </p:cNvPr>
          <p:cNvSpPr txBox="1"/>
          <p:nvPr/>
        </p:nvSpPr>
        <p:spPr>
          <a:xfrm>
            <a:off x="3501073" y="2900467"/>
            <a:ext cx="518985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b="1" spc="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Aharoni" panose="02010803020104030203" pitchFamily="2" charset="-79"/>
              </a:rPr>
              <a:t>背景</a:t>
            </a:r>
            <a:endParaRPr lang="en-US" altLang="zh-CN" sz="4400" b="1" spc="6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Aharoni" panose="02010803020104030203" pitchFamily="2" charset="-79"/>
            </a:endParaRPr>
          </a:p>
        </p:txBody>
      </p: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C0B32743-6AFD-4480-9A6C-702CFFDF83E7}"/>
              </a:ext>
            </a:extLst>
          </p:cNvPr>
          <p:cNvGrpSpPr/>
          <p:nvPr/>
        </p:nvGrpSpPr>
        <p:grpSpPr>
          <a:xfrm>
            <a:off x="1165078" y="2855686"/>
            <a:ext cx="9861845" cy="1146629"/>
            <a:chOff x="940844" y="2909332"/>
            <a:chExt cx="3967568" cy="1146629"/>
          </a:xfrm>
        </p:grpSpPr>
        <p:cxnSp>
          <p:nvCxnSpPr>
            <p:cNvPr id="56" name="直接连接符 55">
              <a:extLst>
                <a:ext uri="{FF2B5EF4-FFF2-40B4-BE49-F238E27FC236}">
                  <a16:creationId xmlns:a16="http://schemas.microsoft.com/office/drawing/2014/main" id="{246DEBAB-892D-42D5-8D8F-36BB3AAFA2A6}"/>
                </a:ext>
              </a:extLst>
            </p:cNvPr>
            <p:cNvCxnSpPr/>
            <p:nvPr/>
          </p:nvCxnSpPr>
          <p:spPr>
            <a:xfrm>
              <a:off x="940844" y="2909332"/>
              <a:ext cx="3967568" cy="0"/>
            </a:xfrm>
            <a:prstGeom prst="line">
              <a:avLst/>
            </a:prstGeom>
            <a:ln>
              <a:solidFill>
                <a:srgbClr val="F7F6F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56">
              <a:extLst>
                <a:ext uri="{FF2B5EF4-FFF2-40B4-BE49-F238E27FC236}">
                  <a16:creationId xmlns:a16="http://schemas.microsoft.com/office/drawing/2014/main" id="{2E544791-7EB9-46E2-BAD1-694F3038BF05}"/>
                </a:ext>
              </a:extLst>
            </p:cNvPr>
            <p:cNvCxnSpPr/>
            <p:nvPr/>
          </p:nvCxnSpPr>
          <p:spPr>
            <a:xfrm>
              <a:off x="940844" y="4055961"/>
              <a:ext cx="3967568" cy="0"/>
            </a:xfrm>
            <a:prstGeom prst="line">
              <a:avLst/>
            </a:prstGeom>
            <a:ln>
              <a:solidFill>
                <a:srgbClr val="F7F6F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8" name="直接连接符 57">
            <a:extLst>
              <a:ext uri="{FF2B5EF4-FFF2-40B4-BE49-F238E27FC236}">
                <a16:creationId xmlns:a16="http://schemas.microsoft.com/office/drawing/2014/main" id="{CA0A7975-3320-4F1D-BE0C-64807D15035E}"/>
              </a:ext>
            </a:extLst>
          </p:cNvPr>
          <p:cNvCxnSpPr>
            <a:cxnSpLocks/>
          </p:cNvCxnSpPr>
          <p:nvPr/>
        </p:nvCxnSpPr>
        <p:spPr>
          <a:xfrm flipH="1">
            <a:off x="9828983" y="298571"/>
            <a:ext cx="946314" cy="1042549"/>
          </a:xfrm>
          <a:prstGeom prst="line">
            <a:avLst/>
          </a:prstGeom>
          <a:ln w="15875">
            <a:solidFill>
              <a:srgbClr val="035C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58">
            <a:extLst>
              <a:ext uri="{FF2B5EF4-FFF2-40B4-BE49-F238E27FC236}">
                <a16:creationId xmlns:a16="http://schemas.microsoft.com/office/drawing/2014/main" id="{05EA4B9A-B7B9-4BE3-AF84-7496E69A24FF}"/>
              </a:ext>
            </a:extLst>
          </p:cNvPr>
          <p:cNvCxnSpPr>
            <a:cxnSpLocks/>
          </p:cNvCxnSpPr>
          <p:nvPr/>
        </p:nvCxnSpPr>
        <p:spPr>
          <a:xfrm flipH="1">
            <a:off x="10413346" y="942361"/>
            <a:ext cx="361952" cy="398759"/>
          </a:xfrm>
          <a:prstGeom prst="line">
            <a:avLst/>
          </a:prstGeom>
          <a:ln w="15875">
            <a:solidFill>
              <a:srgbClr val="035C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>
            <a:extLst>
              <a:ext uri="{FF2B5EF4-FFF2-40B4-BE49-F238E27FC236}">
                <a16:creationId xmlns:a16="http://schemas.microsoft.com/office/drawing/2014/main" id="{45294800-4924-4F02-84AF-750943E02D59}"/>
              </a:ext>
            </a:extLst>
          </p:cNvPr>
          <p:cNvCxnSpPr>
            <a:cxnSpLocks/>
          </p:cNvCxnSpPr>
          <p:nvPr/>
        </p:nvCxnSpPr>
        <p:spPr>
          <a:xfrm flipH="1">
            <a:off x="8756584" y="755771"/>
            <a:ext cx="531317" cy="585349"/>
          </a:xfrm>
          <a:prstGeom prst="line">
            <a:avLst/>
          </a:prstGeom>
          <a:ln w="15875">
            <a:solidFill>
              <a:srgbClr val="035C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>
            <a:extLst>
              <a:ext uri="{FF2B5EF4-FFF2-40B4-BE49-F238E27FC236}">
                <a16:creationId xmlns:a16="http://schemas.microsoft.com/office/drawing/2014/main" id="{59BCC56E-DBBE-4DA1-8B35-96C468433080}"/>
              </a:ext>
            </a:extLst>
          </p:cNvPr>
          <p:cNvCxnSpPr>
            <a:cxnSpLocks/>
          </p:cNvCxnSpPr>
          <p:nvPr/>
        </p:nvCxnSpPr>
        <p:spPr>
          <a:xfrm flipH="1">
            <a:off x="8488485" y="1329084"/>
            <a:ext cx="268099" cy="295362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>
            <a:extLst>
              <a:ext uri="{FF2B5EF4-FFF2-40B4-BE49-F238E27FC236}">
                <a16:creationId xmlns:a16="http://schemas.microsoft.com/office/drawing/2014/main" id="{1921605D-05A9-439B-B853-04E58A66BF85}"/>
              </a:ext>
            </a:extLst>
          </p:cNvPr>
          <p:cNvCxnSpPr>
            <a:cxnSpLocks/>
          </p:cNvCxnSpPr>
          <p:nvPr/>
        </p:nvCxnSpPr>
        <p:spPr>
          <a:xfrm flipH="1">
            <a:off x="9575522" y="1318681"/>
            <a:ext cx="275102" cy="303077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>
            <a:extLst>
              <a:ext uri="{FF2B5EF4-FFF2-40B4-BE49-F238E27FC236}">
                <a16:creationId xmlns:a16="http://schemas.microsoft.com/office/drawing/2014/main" id="{830B94EE-DED6-485B-A3B5-4CCD29263ADF}"/>
              </a:ext>
            </a:extLst>
          </p:cNvPr>
          <p:cNvCxnSpPr>
            <a:cxnSpLocks/>
          </p:cNvCxnSpPr>
          <p:nvPr/>
        </p:nvCxnSpPr>
        <p:spPr>
          <a:xfrm flipH="1">
            <a:off x="10047301" y="1341120"/>
            <a:ext cx="361164" cy="397891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组合 76">
            <a:extLst>
              <a:ext uri="{FF2B5EF4-FFF2-40B4-BE49-F238E27FC236}">
                <a16:creationId xmlns:a16="http://schemas.microsoft.com/office/drawing/2014/main" id="{96492596-920A-48E9-84C1-D28359E5DBA6}"/>
              </a:ext>
            </a:extLst>
          </p:cNvPr>
          <p:cNvGrpSpPr/>
          <p:nvPr/>
        </p:nvGrpSpPr>
        <p:grpSpPr>
          <a:xfrm rot="10800000">
            <a:off x="446009" y="5123901"/>
            <a:ext cx="2286813" cy="1440440"/>
            <a:chOff x="226090" y="4873090"/>
            <a:chExt cx="2286813" cy="1440440"/>
          </a:xfrm>
        </p:grpSpPr>
        <p:cxnSp>
          <p:nvCxnSpPr>
            <p:cNvPr id="71" name="直接连接符 70">
              <a:extLst>
                <a:ext uri="{FF2B5EF4-FFF2-40B4-BE49-F238E27FC236}">
                  <a16:creationId xmlns:a16="http://schemas.microsoft.com/office/drawing/2014/main" id="{E3EF3955-7B5D-4384-A3DC-8225305891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66588" y="4873090"/>
              <a:ext cx="946314" cy="1042549"/>
            </a:xfrm>
            <a:prstGeom prst="line">
              <a:avLst/>
            </a:prstGeom>
            <a:ln w="15875">
              <a:solidFill>
                <a:srgbClr val="035C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接连接符 71">
              <a:extLst>
                <a:ext uri="{FF2B5EF4-FFF2-40B4-BE49-F238E27FC236}">
                  <a16:creationId xmlns:a16="http://schemas.microsoft.com/office/drawing/2014/main" id="{494F376E-2E8E-4C2A-AB28-176D143F25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0951" y="5516880"/>
              <a:ext cx="361952" cy="398759"/>
            </a:xfrm>
            <a:prstGeom prst="line">
              <a:avLst/>
            </a:prstGeom>
            <a:ln w="15875">
              <a:solidFill>
                <a:srgbClr val="035C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接连接符 72">
              <a:extLst>
                <a:ext uri="{FF2B5EF4-FFF2-40B4-BE49-F238E27FC236}">
                  <a16:creationId xmlns:a16="http://schemas.microsoft.com/office/drawing/2014/main" id="{6DA33DC5-8A9A-48B3-94BB-C62F008B52E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4189" y="5330290"/>
              <a:ext cx="531317" cy="585349"/>
            </a:xfrm>
            <a:prstGeom prst="line">
              <a:avLst/>
            </a:prstGeom>
            <a:ln w="15875">
              <a:solidFill>
                <a:srgbClr val="035C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接连接符 73">
              <a:extLst>
                <a:ext uri="{FF2B5EF4-FFF2-40B4-BE49-F238E27FC236}">
                  <a16:creationId xmlns:a16="http://schemas.microsoft.com/office/drawing/2014/main" id="{4E5426E4-433E-4E8F-A967-571F45E0BC6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6090" y="5903603"/>
              <a:ext cx="268099" cy="295362"/>
            </a:xfrm>
            <a:prstGeom prst="line">
              <a:avLst/>
            </a:prstGeom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接连接符 74">
              <a:extLst>
                <a:ext uri="{FF2B5EF4-FFF2-40B4-BE49-F238E27FC236}">
                  <a16:creationId xmlns:a16="http://schemas.microsoft.com/office/drawing/2014/main" id="{6F340AD4-1A3C-4906-9BD3-F4DFAA8D64C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13127" y="5893200"/>
              <a:ext cx="275102" cy="303077"/>
            </a:xfrm>
            <a:prstGeom prst="line">
              <a:avLst/>
            </a:prstGeom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接连接符 75">
              <a:extLst>
                <a:ext uri="{FF2B5EF4-FFF2-40B4-BE49-F238E27FC236}">
                  <a16:creationId xmlns:a16="http://schemas.microsoft.com/office/drawing/2014/main" id="{7A00D2AA-40EA-4651-92EC-C79B30DD47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84906" y="5915639"/>
              <a:ext cx="361164" cy="397891"/>
            </a:xfrm>
            <a:prstGeom prst="line">
              <a:avLst/>
            </a:prstGeom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9" name="矩形 78">
            <a:extLst>
              <a:ext uri="{FF2B5EF4-FFF2-40B4-BE49-F238E27FC236}">
                <a16:creationId xmlns:a16="http://schemas.microsoft.com/office/drawing/2014/main" id="{E843B692-C87E-4B45-A432-BCCBB7FECC10}"/>
              </a:ext>
            </a:extLst>
          </p:cNvPr>
          <p:cNvSpPr/>
          <p:nvPr/>
        </p:nvSpPr>
        <p:spPr>
          <a:xfrm>
            <a:off x="5198286" y="2031148"/>
            <a:ext cx="179542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600" b="1" spc="3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Aharoni" panose="02010803020104030203" pitchFamily="2" charset="-79"/>
              </a:rPr>
              <a:t>Part 1</a:t>
            </a:r>
            <a:endParaRPr lang="zh-CN" altLang="en-US" sz="3600" spc="300" dirty="0"/>
          </a:p>
        </p:txBody>
      </p:sp>
      <p:sp>
        <p:nvSpPr>
          <p:cNvPr id="80" name="文本框 79">
            <a:extLst>
              <a:ext uri="{FF2B5EF4-FFF2-40B4-BE49-F238E27FC236}">
                <a16:creationId xmlns:a16="http://schemas.microsoft.com/office/drawing/2014/main" id="{662F957A-1FA1-4A68-9A25-1CBC06C1D9A2}"/>
              </a:ext>
            </a:extLst>
          </p:cNvPr>
          <p:cNvSpPr txBox="1"/>
          <p:nvPr/>
        </p:nvSpPr>
        <p:spPr>
          <a:xfrm>
            <a:off x="4818297" y="3624877"/>
            <a:ext cx="25554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Aharoni" panose="02010803020104030203" pitchFamily="2" charset="-79"/>
              </a:rPr>
              <a:t>The research background</a:t>
            </a:r>
          </a:p>
        </p:txBody>
      </p:sp>
    </p:spTree>
    <p:extLst>
      <p:ext uri="{BB962C8B-B14F-4D97-AF65-F5344CB8AC3E}">
        <p14:creationId xmlns:p14="http://schemas.microsoft.com/office/powerpoint/2010/main" val="15867477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 7"/>
          <p:cNvSpPr/>
          <p:nvPr userDrawn="1">
            <p:custDataLst>
              <p:tags r:id="rId2"/>
            </p:custDataLst>
          </p:nvPr>
        </p:nvSpPr>
        <p:spPr>
          <a:xfrm flipV="1">
            <a:off x="521335" y="687070"/>
            <a:ext cx="11405235" cy="76200"/>
          </a:xfrm>
          <a:custGeom>
            <a:avLst/>
            <a:gdLst>
              <a:gd name="connsiteX0" fmla="*/ 0 w 12125327"/>
              <a:gd name="connsiteY0" fmla="*/ 0 h 31282"/>
              <a:gd name="connsiteX1" fmla="*/ 12125327 w 12125327"/>
              <a:gd name="connsiteY1" fmla="*/ 0 h 31282"/>
              <a:gd name="connsiteX2" fmla="*/ 12125327 w 12125327"/>
              <a:gd name="connsiteY2" fmla="*/ 31282 h 31282"/>
              <a:gd name="connsiteX3" fmla="*/ 17139 w 12125327"/>
              <a:gd name="connsiteY3" fmla="*/ 31282 h 31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25327" h="31282">
                <a:moveTo>
                  <a:pt x="0" y="0"/>
                </a:moveTo>
                <a:lnTo>
                  <a:pt x="12125327" y="0"/>
                </a:lnTo>
                <a:lnTo>
                  <a:pt x="12125327" y="31282"/>
                </a:lnTo>
                <a:lnTo>
                  <a:pt x="17139" y="31282"/>
                </a:lnTo>
                <a:close/>
              </a:path>
            </a:pathLst>
          </a:custGeom>
          <a:solidFill>
            <a:srgbClr val="00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7032" tIns="33516" rIns="67032" bIns="33516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400"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9" name="任意多边形 8"/>
          <p:cNvSpPr/>
          <p:nvPr userDrawn="1">
            <p:custDataLst>
              <p:tags r:id="rId3"/>
            </p:custDataLst>
          </p:nvPr>
        </p:nvSpPr>
        <p:spPr>
          <a:xfrm>
            <a:off x="-14603" y="381541"/>
            <a:ext cx="410536" cy="381886"/>
          </a:xfrm>
          <a:custGeom>
            <a:avLst/>
            <a:gdLst>
              <a:gd name="connsiteX0" fmla="*/ 284734 w 577217"/>
              <a:gd name="connsiteY0" fmla="*/ 0 h 536832"/>
              <a:gd name="connsiteX1" fmla="*/ 577217 w 577217"/>
              <a:gd name="connsiteY1" fmla="*/ 536832 h 536832"/>
              <a:gd name="connsiteX2" fmla="*/ 0 w 577217"/>
              <a:gd name="connsiteY2" fmla="*/ 536832 h 536832"/>
              <a:gd name="connsiteX3" fmla="*/ 0 w 577217"/>
              <a:gd name="connsiteY3" fmla="*/ 184 h 536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7217" h="536832">
                <a:moveTo>
                  <a:pt x="284734" y="0"/>
                </a:moveTo>
                <a:lnTo>
                  <a:pt x="577217" y="536832"/>
                </a:lnTo>
                <a:lnTo>
                  <a:pt x="0" y="536832"/>
                </a:lnTo>
                <a:lnTo>
                  <a:pt x="0" y="184"/>
                </a:lnTo>
                <a:close/>
              </a:path>
            </a:pathLst>
          </a:custGeom>
          <a:solidFill>
            <a:srgbClr val="00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7032" tIns="33516" rIns="67032" bIns="33516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400" dirty="0">
              <a:solidFill>
                <a:srgbClr val="7EC234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6" name="Title 1"/>
          <p:cNvSpPr txBox="1"/>
          <p:nvPr/>
        </p:nvSpPr>
        <p:spPr>
          <a:xfrm>
            <a:off x="600070" y="231314"/>
            <a:ext cx="4827607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>
              <a:defRPr/>
            </a:pPr>
            <a:r>
              <a:rPr lang="en-US" altLang="zh-CN" sz="2400" b="1" spc="600" dirty="0" err="1">
                <a:solidFill>
                  <a:srgbClr val="004EA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1.1BERT</a:t>
            </a:r>
            <a:r>
              <a:rPr lang="zh-CN" altLang="en-US" sz="2400" b="1" spc="600" dirty="0">
                <a:solidFill>
                  <a:srgbClr val="004EA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模型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FC63D68C-297A-4AEB-B2A3-56E4F74B6F4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1468" y="135564"/>
            <a:ext cx="1478713" cy="388162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9248A11B-38A1-48D0-92E8-D764C26296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0307" y="774135"/>
            <a:ext cx="3940307" cy="535881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CA9A1FD-1767-41E6-A756-6A2222B6A03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35257" y="1091137"/>
            <a:ext cx="5606436" cy="5003593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7D687EFE-851F-4DFE-8DA8-8EC59CA99D80}"/>
              </a:ext>
            </a:extLst>
          </p:cNvPr>
          <p:cNvSpPr txBox="1"/>
          <p:nvPr/>
        </p:nvSpPr>
        <p:spPr>
          <a:xfrm>
            <a:off x="600070" y="6224631"/>
            <a:ext cx="39403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Transformer</a:t>
            </a:r>
            <a:r>
              <a:rPr lang="zh-CN" altLang="en-US" dirty="0"/>
              <a:t>模型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702670B6-4176-41CD-9D90-657313B9FF4D}"/>
              </a:ext>
            </a:extLst>
          </p:cNvPr>
          <p:cNvSpPr txBox="1"/>
          <p:nvPr/>
        </p:nvSpPr>
        <p:spPr>
          <a:xfrm>
            <a:off x="6851266" y="6224631"/>
            <a:ext cx="39403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Bert</a:t>
            </a:r>
            <a:r>
              <a:rPr lang="zh-CN" altLang="en-US" dirty="0"/>
              <a:t>模型</a:t>
            </a:r>
          </a:p>
        </p:txBody>
      </p:sp>
    </p:spTree>
    <p:extLst>
      <p:ext uri="{BB962C8B-B14F-4D97-AF65-F5344CB8AC3E}">
        <p14:creationId xmlns:p14="http://schemas.microsoft.com/office/powerpoint/2010/main" val="32778009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 7"/>
          <p:cNvSpPr/>
          <p:nvPr userDrawn="1">
            <p:custDataLst>
              <p:tags r:id="rId1"/>
            </p:custDataLst>
          </p:nvPr>
        </p:nvSpPr>
        <p:spPr>
          <a:xfrm flipV="1">
            <a:off x="521335" y="687070"/>
            <a:ext cx="11405235" cy="76200"/>
          </a:xfrm>
          <a:custGeom>
            <a:avLst/>
            <a:gdLst>
              <a:gd name="connsiteX0" fmla="*/ 0 w 12125327"/>
              <a:gd name="connsiteY0" fmla="*/ 0 h 31282"/>
              <a:gd name="connsiteX1" fmla="*/ 12125327 w 12125327"/>
              <a:gd name="connsiteY1" fmla="*/ 0 h 31282"/>
              <a:gd name="connsiteX2" fmla="*/ 12125327 w 12125327"/>
              <a:gd name="connsiteY2" fmla="*/ 31282 h 31282"/>
              <a:gd name="connsiteX3" fmla="*/ 17139 w 12125327"/>
              <a:gd name="connsiteY3" fmla="*/ 31282 h 31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25327" h="31282">
                <a:moveTo>
                  <a:pt x="0" y="0"/>
                </a:moveTo>
                <a:lnTo>
                  <a:pt x="12125327" y="0"/>
                </a:lnTo>
                <a:lnTo>
                  <a:pt x="12125327" y="31282"/>
                </a:lnTo>
                <a:lnTo>
                  <a:pt x="17139" y="31282"/>
                </a:lnTo>
                <a:close/>
              </a:path>
            </a:pathLst>
          </a:custGeom>
          <a:solidFill>
            <a:srgbClr val="00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7032" tIns="33516" rIns="67032" bIns="33516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400"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9" name="任意多边形 8"/>
          <p:cNvSpPr/>
          <p:nvPr userDrawn="1">
            <p:custDataLst>
              <p:tags r:id="rId2"/>
            </p:custDataLst>
          </p:nvPr>
        </p:nvSpPr>
        <p:spPr>
          <a:xfrm>
            <a:off x="-14603" y="381541"/>
            <a:ext cx="410536" cy="381886"/>
          </a:xfrm>
          <a:custGeom>
            <a:avLst/>
            <a:gdLst>
              <a:gd name="connsiteX0" fmla="*/ 284734 w 577217"/>
              <a:gd name="connsiteY0" fmla="*/ 0 h 536832"/>
              <a:gd name="connsiteX1" fmla="*/ 577217 w 577217"/>
              <a:gd name="connsiteY1" fmla="*/ 536832 h 536832"/>
              <a:gd name="connsiteX2" fmla="*/ 0 w 577217"/>
              <a:gd name="connsiteY2" fmla="*/ 536832 h 536832"/>
              <a:gd name="connsiteX3" fmla="*/ 0 w 577217"/>
              <a:gd name="connsiteY3" fmla="*/ 184 h 536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7217" h="536832">
                <a:moveTo>
                  <a:pt x="284734" y="0"/>
                </a:moveTo>
                <a:lnTo>
                  <a:pt x="577217" y="536832"/>
                </a:lnTo>
                <a:lnTo>
                  <a:pt x="0" y="536832"/>
                </a:lnTo>
                <a:lnTo>
                  <a:pt x="0" y="184"/>
                </a:lnTo>
                <a:close/>
              </a:path>
            </a:pathLst>
          </a:custGeom>
          <a:solidFill>
            <a:srgbClr val="00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7032" tIns="33516" rIns="67032" bIns="33516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400" dirty="0">
              <a:solidFill>
                <a:srgbClr val="7EC234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6" name="Title 1"/>
          <p:cNvSpPr txBox="1"/>
          <p:nvPr/>
        </p:nvSpPr>
        <p:spPr>
          <a:xfrm>
            <a:off x="600070" y="231314"/>
            <a:ext cx="4827607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>
              <a:defRPr/>
            </a:pPr>
            <a:r>
              <a:rPr lang="en-US" altLang="zh-CN" sz="2400" b="1" spc="600" dirty="0" err="1">
                <a:solidFill>
                  <a:srgbClr val="004EA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1.1BERT</a:t>
            </a:r>
            <a:r>
              <a:rPr lang="zh-CN" altLang="en-US" sz="2400" b="1" spc="600" dirty="0">
                <a:solidFill>
                  <a:srgbClr val="004EA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模型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FC63D68C-297A-4AEB-B2A3-56E4F74B6F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1468" y="135564"/>
            <a:ext cx="1478713" cy="388162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89330698-1782-4667-B0EB-6E194D5A6C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7046" y="2970234"/>
            <a:ext cx="11209524" cy="1504762"/>
          </a:xfrm>
          <a:prstGeom prst="rect">
            <a:avLst/>
          </a:prstGeom>
        </p:spPr>
      </p:pic>
      <p:sp>
        <p:nvSpPr>
          <p:cNvPr id="10" name="椭圆 9">
            <a:extLst>
              <a:ext uri="{FF2B5EF4-FFF2-40B4-BE49-F238E27FC236}">
                <a16:creationId xmlns:a16="http://schemas.microsoft.com/office/drawing/2014/main" id="{653E8B86-C85E-4D3D-B0DD-5C414F469ED9}"/>
              </a:ext>
            </a:extLst>
          </p:cNvPr>
          <p:cNvSpPr/>
          <p:nvPr/>
        </p:nvSpPr>
        <p:spPr>
          <a:xfrm>
            <a:off x="1021574" y="2045448"/>
            <a:ext cx="2207705" cy="87245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Pre-training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AB2C71E4-BBF9-4DB8-BE0F-F3646F4F0B8E}"/>
              </a:ext>
            </a:extLst>
          </p:cNvPr>
          <p:cNvSpPr/>
          <p:nvPr/>
        </p:nvSpPr>
        <p:spPr>
          <a:xfrm>
            <a:off x="8280417" y="2045446"/>
            <a:ext cx="2338810" cy="87245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Unsupervised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E589845E-81A7-442C-95A7-2DE37B18ABA8}"/>
              </a:ext>
            </a:extLst>
          </p:cNvPr>
          <p:cNvSpPr/>
          <p:nvPr/>
        </p:nvSpPr>
        <p:spPr>
          <a:xfrm>
            <a:off x="2227976" y="4859982"/>
            <a:ext cx="2061972" cy="87245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Fine-tuning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FDC188E0-0BA2-4FDB-AB43-383AF45549F2}"/>
              </a:ext>
            </a:extLst>
          </p:cNvPr>
          <p:cNvSpPr/>
          <p:nvPr/>
        </p:nvSpPr>
        <p:spPr>
          <a:xfrm>
            <a:off x="4723862" y="2045447"/>
            <a:ext cx="2061972" cy="87245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Transformer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38FCB1BB-7022-44E4-ABD8-AE71E51459D9}"/>
              </a:ext>
            </a:extLst>
          </p:cNvPr>
          <p:cNvSpPr/>
          <p:nvPr/>
        </p:nvSpPr>
        <p:spPr>
          <a:xfrm>
            <a:off x="6856923" y="4859982"/>
            <a:ext cx="2387746" cy="87245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0" i="0" dirty="0">
                <a:solidFill>
                  <a:srgbClr val="000000"/>
                </a:solidFill>
                <a:effectLst/>
                <a:latin typeface="+mn-ea"/>
              </a:rPr>
              <a:t>Language Representation Model</a:t>
            </a:r>
            <a:endParaRPr lang="zh-CN" altLang="en-US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" name="思想气泡: 云 10">
            <a:extLst>
              <a:ext uri="{FF2B5EF4-FFF2-40B4-BE49-F238E27FC236}">
                <a16:creationId xmlns:a16="http://schemas.microsoft.com/office/drawing/2014/main" id="{528166A2-19B5-45FC-A5DA-B129D6743995}"/>
              </a:ext>
            </a:extLst>
          </p:cNvPr>
          <p:cNvSpPr/>
          <p:nvPr/>
        </p:nvSpPr>
        <p:spPr>
          <a:xfrm>
            <a:off x="7460609" y="943028"/>
            <a:ext cx="4731391" cy="923723"/>
          </a:xfrm>
          <a:prstGeom prst="cloudCallo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0" i="0" dirty="0">
                <a:solidFill>
                  <a:srgbClr val="000000"/>
                </a:solidFill>
                <a:effectLst/>
                <a:latin typeface="Helvetica Neue"/>
              </a:rPr>
              <a:t>受</a:t>
            </a:r>
            <a:r>
              <a:rPr lang="it-IT" altLang="zh-CN" b="0" i="0" dirty="0">
                <a:solidFill>
                  <a:srgbClr val="000000"/>
                </a:solidFill>
                <a:effectLst/>
                <a:latin typeface="Helvetica Neue"/>
              </a:rPr>
              <a:t>《A Neural Probabilistic Language Model》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Helvetica Neue"/>
              </a:rPr>
              <a:t>启发</a:t>
            </a:r>
            <a:endParaRPr lang="zh-CN" altLang="en-US" dirty="0"/>
          </a:p>
        </p:txBody>
      </p:sp>
      <p:sp>
        <p:nvSpPr>
          <p:cNvPr id="21" name="思想气泡: 云 20">
            <a:extLst>
              <a:ext uri="{FF2B5EF4-FFF2-40B4-BE49-F238E27FC236}">
                <a16:creationId xmlns:a16="http://schemas.microsoft.com/office/drawing/2014/main" id="{EE16E92F-094A-4B2A-AC93-B6E7832A5977}"/>
              </a:ext>
            </a:extLst>
          </p:cNvPr>
          <p:cNvSpPr/>
          <p:nvPr/>
        </p:nvSpPr>
        <p:spPr>
          <a:xfrm>
            <a:off x="1924252" y="926614"/>
            <a:ext cx="4731391" cy="923723"/>
          </a:xfrm>
          <a:prstGeom prst="cloudCallo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solidFill>
                  <a:schemeClr val="tx1"/>
                </a:solidFill>
              </a:rPr>
              <a:t>Step1</a:t>
            </a:r>
            <a:r>
              <a:rPr lang="zh-CN" altLang="en-US" dirty="0">
                <a:solidFill>
                  <a:schemeClr val="tx1"/>
                </a:solidFill>
              </a:rPr>
              <a:t>：</a:t>
            </a:r>
            <a:r>
              <a:rPr lang="en-US" altLang="zh-CN" dirty="0" err="1">
                <a:solidFill>
                  <a:schemeClr val="tx1"/>
                </a:solidFill>
              </a:rPr>
              <a:t>MLM</a:t>
            </a:r>
            <a:endParaRPr lang="en-US" altLang="zh-CN" dirty="0">
              <a:solidFill>
                <a:schemeClr val="tx1"/>
              </a:solidFill>
            </a:endParaRPr>
          </a:p>
          <a:p>
            <a:pPr algn="ctr"/>
            <a:r>
              <a:rPr lang="en-US" altLang="zh-CN" dirty="0" err="1">
                <a:solidFill>
                  <a:schemeClr val="tx1"/>
                </a:solidFill>
              </a:rPr>
              <a:t>Step2</a:t>
            </a:r>
            <a:r>
              <a:rPr lang="zh-CN" altLang="en-US" dirty="0">
                <a:solidFill>
                  <a:schemeClr val="tx1"/>
                </a:solidFill>
              </a:rPr>
              <a:t>：</a:t>
            </a:r>
            <a:r>
              <a:rPr lang="en-US" altLang="zh-CN" dirty="0" err="1">
                <a:solidFill>
                  <a:schemeClr val="tx1"/>
                </a:solidFill>
              </a:rPr>
              <a:t>NSP</a:t>
            </a:r>
            <a:endParaRPr lang="en-US" altLang="zh-C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15137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 7"/>
          <p:cNvSpPr/>
          <p:nvPr userDrawn="1">
            <p:custDataLst>
              <p:tags r:id="rId1"/>
            </p:custDataLst>
          </p:nvPr>
        </p:nvSpPr>
        <p:spPr>
          <a:xfrm flipV="1">
            <a:off x="521335" y="687070"/>
            <a:ext cx="11405235" cy="76200"/>
          </a:xfrm>
          <a:custGeom>
            <a:avLst/>
            <a:gdLst>
              <a:gd name="connsiteX0" fmla="*/ 0 w 12125327"/>
              <a:gd name="connsiteY0" fmla="*/ 0 h 31282"/>
              <a:gd name="connsiteX1" fmla="*/ 12125327 w 12125327"/>
              <a:gd name="connsiteY1" fmla="*/ 0 h 31282"/>
              <a:gd name="connsiteX2" fmla="*/ 12125327 w 12125327"/>
              <a:gd name="connsiteY2" fmla="*/ 31282 h 31282"/>
              <a:gd name="connsiteX3" fmla="*/ 17139 w 12125327"/>
              <a:gd name="connsiteY3" fmla="*/ 31282 h 31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25327" h="31282">
                <a:moveTo>
                  <a:pt x="0" y="0"/>
                </a:moveTo>
                <a:lnTo>
                  <a:pt x="12125327" y="0"/>
                </a:lnTo>
                <a:lnTo>
                  <a:pt x="12125327" y="31282"/>
                </a:lnTo>
                <a:lnTo>
                  <a:pt x="17139" y="31282"/>
                </a:lnTo>
                <a:close/>
              </a:path>
            </a:pathLst>
          </a:custGeom>
          <a:solidFill>
            <a:srgbClr val="00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7032" tIns="33516" rIns="67032" bIns="33516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400"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9" name="任意多边形 8"/>
          <p:cNvSpPr/>
          <p:nvPr userDrawn="1">
            <p:custDataLst>
              <p:tags r:id="rId2"/>
            </p:custDataLst>
          </p:nvPr>
        </p:nvSpPr>
        <p:spPr>
          <a:xfrm>
            <a:off x="-14603" y="381541"/>
            <a:ext cx="410536" cy="381886"/>
          </a:xfrm>
          <a:custGeom>
            <a:avLst/>
            <a:gdLst>
              <a:gd name="connsiteX0" fmla="*/ 284734 w 577217"/>
              <a:gd name="connsiteY0" fmla="*/ 0 h 536832"/>
              <a:gd name="connsiteX1" fmla="*/ 577217 w 577217"/>
              <a:gd name="connsiteY1" fmla="*/ 536832 h 536832"/>
              <a:gd name="connsiteX2" fmla="*/ 0 w 577217"/>
              <a:gd name="connsiteY2" fmla="*/ 536832 h 536832"/>
              <a:gd name="connsiteX3" fmla="*/ 0 w 577217"/>
              <a:gd name="connsiteY3" fmla="*/ 184 h 536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7217" h="536832">
                <a:moveTo>
                  <a:pt x="284734" y="0"/>
                </a:moveTo>
                <a:lnTo>
                  <a:pt x="577217" y="536832"/>
                </a:lnTo>
                <a:lnTo>
                  <a:pt x="0" y="536832"/>
                </a:lnTo>
                <a:lnTo>
                  <a:pt x="0" y="184"/>
                </a:lnTo>
                <a:close/>
              </a:path>
            </a:pathLst>
          </a:custGeom>
          <a:solidFill>
            <a:srgbClr val="00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7032" tIns="33516" rIns="67032" bIns="33516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400" dirty="0">
              <a:solidFill>
                <a:srgbClr val="7EC234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6" name="Title 1"/>
          <p:cNvSpPr txBox="1"/>
          <p:nvPr/>
        </p:nvSpPr>
        <p:spPr>
          <a:xfrm>
            <a:off x="600070" y="231314"/>
            <a:ext cx="4827607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>
              <a:defRPr/>
            </a:pPr>
            <a:r>
              <a:rPr lang="en-US" altLang="zh-CN" sz="2400" b="1" spc="600" dirty="0" err="1">
                <a:solidFill>
                  <a:srgbClr val="004EA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1.1BERT</a:t>
            </a:r>
            <a:r>
              <a:rPr lang="zh-CN" altLang="en-US" sz="2400" b="1" spc="600" dirty="0">
                <a:solidFill>
                  <a:srgbClr val="004EA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模型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FC63D68C-297A-4AEB-B2A3-56E4F74B6F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1468" y="135564"/>
            <a:ext cx="1478713" cy="388162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C1DC5047-291F-42E6-B2AA-7FF8AC3187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72984" y="961055"/>
            <a:ext cx="8728484" cy="4500341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D6D27A9C-4042-44A4-B5D0-8D01E825F85D}"/>
              </a:ext>
            </a:extLst>
          </p:cNvPr>
          <p:cNvSpPr txBox="1"/>
          <p:nvPr/>
        </p:nvSpPr>
        <p:spPr>
          <a:xfrm>
            <a:off x="1325810" y="5896945"/>
            <a:ext cx="954037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dirty="0">
                <a:solidFill>
                  <a:srgbClr val="000000"/>
                </a:solidFill>
                <a:effectLst/>
                <a:latin typeface="Helvetica Neue"/>
              </a:rPr>
              <a:t>BERT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Helvetica Neue"/>
              </a:rPr>
              <a:t>问世之初即刷新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Helvetica Neue"/>
              </a:rPr>
              <a:t>11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Helvetica Neue"/>
              </a:rPr>
              <a:t>项自然语言处理任务的最新记录，包括：将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Helvetica Neue"/>
              </a:rPr>
              <a:t>GLUE Benchmark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Helvetica Neue"/>
              </a:rPr>
              <a:t>提升至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Helvetica Neue"/>
              </a:rPr>
              <a:t>80.4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Helvetica Neue"/>
              </a:rPr>
              <a:t>％（绝对改进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Helvetica Neue"/>
              </a:rPr>
              <a:t>7.6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Helvetica Neue"/>
              </a:rPr>
              <a:t>％），</a:t>
            </a:r>
            <a:r>
              <a:rPr lang="en-US" altLang="zh-CN" b="0" i="0" dirty="0" err="1">
                <a:solidFill>
                  <a:srgbClr val="000000"/>
                </a:solidFill>
                <a:effectLst/>
                <a:latin typeface="Helvetica Neue"/>
              </a:rPr>
              <a:t>MultiNLI</a:t>
            </a:r>
            <a:r>
              <a:rPr lang="zh-CN" alt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Helvetica Neue"/>
              </a:rPr>
              <a:t>Accuracy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Helvetica Neue"/>
              </a:rPr>
              <a:t>达到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Helvetica Neue"/>
              </a:rPr>
              <a:t>86.7% 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Helvetica Neue"/>
              </a:rPr>
              <a:t>（绝对改进率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Helvetica Neue"/>
              </a:rPr>
              <a:t>5.6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Helvetica Neue"/>
              </a:rPr>
              <a:t>％），将</a:t>
            </a:r>
            <a:r>
              <a:rPr lang="en-US" altLang="zh-CN" b="0" i="0" dirty="0" err="1">
                <a:solidFill>
                  <a:srgbClr val="000000"/>
                </a:solidFill>
                <a:effectLst/>
                <a:latin typeface="Helvetica Neue"/>
              </a:rPr>
              <a:t>SQuAD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Helvetica Neue"/>
              </a:rPr>
              <a:t> </a:t>
            </a:r>
            <a:r>
              <a:rPr lang="en-US" altLang="zh-CN" b="0" i="0" dirty="0" err="1">
                <a:solidFill>
                  <a:srgbClr val="000000"/>
                </a:solidFill>
                <a:effectLst/>
                <a:latin typeface="Helvetica Neue"/>
              </a:rPr>
              <a:t>v1.1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Helvetica Neue"/>
              </a:rPr>
              <a:t>问答测试</a:t>
            </a:r>
            <a:r>
              <a:rPr lang="en-US" altLang="zh-CN" b="0" i="0" dirty="0" err="1">
                <a:solidFill>
                  <a:srgbClr val="000000"/>
                </a:solidFill>
                <a:effectLst/>
                <a:latin typeface="Helvetica Neue"/>
              </a:rPr>
              <a:t>F1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Helvetica Neue"/>
              </a:rPr>
              <a:t>得分纪录刷新为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Helvetica Neue"/>
              </a:rPr>
              <a:t>93.2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Helvetica Neue"/>
              </a:rPr>
              <a:t>分（绝对提升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Helvetica Neue"/>
              </a:rPr>
              <a:t>1.5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Helvetica Neue"/>
              </a:rPr>
              <a:t>分），超过人类表现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Helvetica Neue"/>
              </a:rPr>
              <a:t>2.0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Helvetica Neue"/>
              </a:rPr>
              <a:t>分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824562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 7"/>
          <p:cNvSpPr/>
          <p:nvPr userDrawn="1">
            <p:custDataLst>
              <p:tags r:id="rId1"/>
            </p:custDataLst>
          </p:nvPr>
        </p:nvSpPr>
        <p:spPr>
          <a:xfrm flipV="1">
            <a:off x="521335" y="687070"/>
            <a:ext cx="11405235" cy="76200"/>
          </a:xfrm>
          <a:custGeom>
            <a:avLst/>
            <a:gdLst>
              <a:gd name="connsiteX0" fmla="*/ 0 w 12125327"/>
              <a:gd name="connsiteY0" fmla="*/ 0 h 31282"/>
              <a:gd name="connsiteX1" fmla="*/ 12125327 w 12125327"/>
              <a:gd name="connsiteY1" fmla="*/ 0 h 31282"/>
              <a:gd name="connsiteX2" fmla="*/ 12125327 w 12125327"/>
              <a:gd name="connsiteY2" fmla="*/ 31282 h 31282"/>
              <a:gd name="connsiteX3" fmla="*/ 17139 w 12125327"/>
              <a:gd name="connsiteY3" fmla="*/ 31282 h 31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25327" h="31282">
                <a:moveTo>
                  <a:pt x="0" y="0"/>
                </a:moveTo>
                <a:lnTo>
                  <a:pt x="12125327" y="0"/>
                </a:lnTo>
                <a:lnTo>
                  <a:pt x="12125327" y="31282"/>
                </a:lnTo>
                <a:lnTo>
                  <a:pt x="17139" y="31282"/>
                </a:lnTo>
                <a:close/>
              </a:path>
            </a:pathLst>
          </a:custGeom>
          <a:solidFill>
            <a:srgbClr val="00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7032" tIns="33516" rIns="67032" bIns="33516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400"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9" name="任意多边形 8"/>
          <p:cNvSpPr/>
          <p:nvPr userDrawn="1">
            <p:custDataLst>
              <p:tags r:id="rId2"/>
            </p:custDataLst>
          </p:nvPr>
        </p:nvSpPr>
        <p:spPr>
          <a:xfrm>
            <a:off x="-14603" y="381541"/>
            <a:ext cx="410536" cy="381886"/>
          </a:xfrm>
          <a:custGeom>
            <a:avLst/>
            <a:gdLst>
              <a:gd name="connsiteX0" fmla="*/ 284734 w 577217"/>
              <a:gd name="connsiteY0" fmla="*/ 0 h 536832"/>
              <a:gd name="connsiteX1" fmla="*/ 577217 w 577217"/>
              <a:gd name="connsiteY1" fmla="*/ 536832 h 536832"/>
              <a:gd name="connsiteX2" fmla="*/ 0 w 577217"/>
              <a:gd name="connsiteY2" fmla="*/ 536832 h 536832"/>
              <a:gd name="connsiteX3" fmla="*/ 0 w 577217"/>
              <a:gd name="connsiteY3" fmla="*/ 184 h 536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7217" h="536832">
                <a:moveTo>
                  <a:pt x="284734" y="0"/>
                </a:moveTo>
                <a:lnTo>
                  <a:pt x="577217" y="536832"/>
                </a:lnTo>
                <a:lnTo>
                  <a:pt x="0" y="536832"/>
                </a:lnTo>
                <a:lnTo>
                  <a:pt x="0" y="184"/>
                </a:lnTo>
                <a:close/>
              </a:path>
            </a:pathLst>
          </a:custGeom>
          <a:solidFill>
            <a:srgbClr val="00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7032" tIns="33516" rIns="67032" bIns="33516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400" dirty="0">
              <a:solidFill>
                <a:srgbClr val="7EC234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6" name="Title 1"/>
          <p:cNvSpPr txBox="1"/>
          <p:nvPr/>
        </p:nvSpPr>
        <p:spPr>
          <a:xfrm>
            <a:off x="600070" y="231314"/>
            <a:ext cx="8602653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>
              <a:defRPr/>
            </a:pPr>
            <a:r>
              <a:rPr lang="en-US" altLang="zh-CN" sz="2400" b="1" spc="600" dirty="0" err="1">
                <a:solidFill>
                  <a:srgbClr val="004EA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1.2Bert</a:t>
            </a:r>
            <a:r>
              <a:rPr lang="zh-CN" altLang="en-US" sz="2400" b="1" spc="600" dirty="0">
                <a:solidFill>
                  <a:srgbClr val="004EA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模型遇到的问题</a:t>
            </a:r>
            <a:r>
              <a:rPr lang="en-US" altLang="zh-CN" sz="2400" b="1" spc="600" dirty="0">
                <a:solidFill>
                  <a:srgbClr val="004EA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1——</a:t>
            </a:r>
            <a:r>
              <a:rPr lang="zh-CN" altLang="en-US" sz="2400" b="1" spc="600" dirty="0">
                <a:solidFill>
                  <a:srgbClr val="004EA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内存限制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FC63D68C-297A-4AEB-B2A3-56E4F74B6F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1468" y="135564"/>
            <a:ext cx="1478713" cy="388162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DF046403-2A82-4459-B806-529D1E3E1B05}"/>
              </a:ext>
            </a:extLst>
          </p:cNvPr>
          <p:cNvSpPr txBox="1"/>
          <p:nvPr/>
        </p:nvSpPr>
        <p:spPr>
          <a:xfrm>
            <a:off x="563717" y="977376"/>
            <a:ext cx="1121646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solidFill>
                  <a:srgbClr val="333333"/>
                </a:solidFill>
                <a:effectLst/>
                <a:latin typeface="Mirages Custom"/>
              </a:rPr>
              <a:t>考虑一个包含一个输入节点，两个隐藏节点和一个输出节点的简单神经网络。即使是这样一个简单的神经网络，由于每个节点有权重和偏差，因此总共有 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Mirages Custom"/>
              </a:rPr>
              <a:t>7 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Mirages Custom"/>
              </a:rPr>
              <a:t>个参数需要学习。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793B4AC-F3B5-49BA-B5C8-842A018589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32377" y="1990292"/>
            <a:ext cx="6867480" cy="2673599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2B2E5D50-132B-4CD7-9697-A32C54C2C9C7}"/>
              </a:ext>
            </a:extLst>
          </p:cNvPr>
          <p:cNvSpPr txBox="1"/>
          <p:nvPr/>
        </p:nvSpPr>
        <p:spPr>
          <a:xfrm>
            <a:off x="563717" y="5524328"/>
            <a:ext cx="110386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dirty="0">
                <a:solidFill>
                  <a:srgbClr val="333333"/>
                </a:solidFill>
                <a:effectLst/>
                <a:latin typeface="Mirages Custom"/>
              </a:rPr>
              <a:t>BERT-large 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Mirages Custom"/>
              </a:rPr>
              <a:t>是一个复杂的模型，总共有 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Mirages Custom"/>
              </a:rPr>
              <a:t>3.4 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Mirages Custom"/>
              </a:rPr>
              <a:t>亿个参数，如果想要从零开始训练，需要花费大量的计算资源。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36173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 7"/>
          <p:cNvSpPr/>
          <p:nvPr userDrawn="1">
            <p:custDataLst>
              <p:tags r:id="rId1"/>
            </p:custDataLst>
          </p:nvPr>
        </p:nvSpPr>
        <p:spPr>
          <a:xfrm flipV="1">
            <a:off x="521335" y="687070"/>
            <a:ext cx="11405235" cy="76200"/>
          </a:xfrm>
          <a:custGeom>
            <a:avLst/>
            <a:gdLst>
              <a:gd name="connsiteX0" fmla="*/ 0 w 12125327"/>
              <a:gd name="connsiteY0" fmla="*/ 0 h 31282"/>
              <a:gd name="connsiteX1" fmla="*/ 12125327 w 12125327"/>
              <a:gd name="connsiteY1" fmla="*/ 0 h 31282"/>
              <a:gd name="connsiteX2" fmla="*/ 12125327 w 12125327"/>
              <a:gd name="connsiteY2" fmla="*/ 31282 h 31282"/>
              <a:gd name="connsiteX3" fmla="*/ 17139 w 12125327"/>
              <a:gd name="connsiteY3" fmla="*/ 31282 h 31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25327" h="31282">
                <a:moveTo>
                  <a:pt x="0" y="0"/>
                </a:moveTo>
                <a:lnTo>
                  <a:pt x="12125327" y="0"/>
                </a:lnTo>
                <a:lnTo>
                  <a:pt x="12125327" y="31282"/>
                </a:lnTo>
                <a:lnTo>
                  <a:pt x="17139" y="31282"/>
                </a:lnTo>
                <a:close/>
              </a:path>
            </a:pathLst>
          </a:custGeom>
          <a:solidFill>
            <a:srgbClr val="00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7032" tIns="33516" rIns="67032" bIns="33516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400"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9" name="任意多边形 8"/>
          <p:cNvSpPr/>
          <p:nvPr userDrawn="1">
            <p:custDataLst>
              <p:tags r:id="rId2"/>
            </p:custDataLst>
          </p:nvPr>
        </p:nvSpPr>
        <p:spPr>
          <a:xfrm>
            <a:off x="-14603" y="381541"/>
            <a:ext cx="410536" cy="381886"/>
          </a:xfrm>
          <a:custGeom>
            <a:avLst/>
            <a:gdLst>
              <a:gd name="connsiteX0" fmla="*/ 284734 w 577217"/>
              <a:gd name="connsiteY0" fmla="*/ 0 h 536832"/>
              <a:gd name="connsiteX1" fmla="*/ 577217 w 577217"/>
              <a:gd name="connsiteY1" fmla="*/ 536832 h 536832"/>
              <a:gd name="connsiteX2" fmla="*/ 0 w 577217"/>
              <a:gd name="connsiteY2" fmla="*/ 536832 h 536832"/>
              <a:gd name="connsiteX3" fmla="*/ 0 w 577217"/>
              <a:gd name="connsiteY3" fmla="*/ 184 h 536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7217" h="536832">
                <a:moveTo>
                  <a:pt x="284734" y="0"/>
                </a:moveTo>
                <a:lnTo>
                  <a:pt x="577217" y="536832"/>
                </a:lnTo>
                <a:lnTo>
                  <a:pt x="0" y="536832"/>
                </a:lnTo>
                <a:lnTo>
                  <a:pt x="0" y="184"/>
                </a:lnTo>
                <a:close/>
              </a:path>
            </a:pathLst>
          </a:custGeom>
          <a:solidFill>
            <a:srgbClr val="00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7032" tIns="33516" rIns="67032" bIns="33516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400" dirty="0">
              <a:solidFill>
                <a:srgbClr val="7EC234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6" name="Title 1"/>
          <p:cNvSpPr txBox="1"/>
          <p:nvPr/>
        </p:nvSpPr>
        <p:spPr>
          <a:xfrm>
            <a:off x="600070" y="231314"/>
            <a:ext cx="8602653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>
              <a:defRPr/>
            </a:pPr>
            <a:r>
              <a:rPr lang="en-US" altLang="zh-CN" sz="2400" b="1" spc="600" dirty="0" err="1">
                <a:solidFill>
                  <a:srgbClr val="004EA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1.3Bert</a:t>
            </a:r>
            <a:r>
              <a:rPr lang="zh-CN" altLang="en-US" sz="2400" b="1" spc="600" dirty="0">
                <a:solidFill>
                  <a:srgbClr val="004EA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模型遇到的问题</a:t>
            </a:r>
            <a:r>
              <a:rPr lang="en-US" altLang="zh-CN" sz="2400" b="1" spc="600" dirty="0">
                <a:solidFill>
                  <a:srgbClr val="004EA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2——</a:t>
            </a:r>
            <a:r>
              <a:rPr lang="zh-CN" altLang="en-US" sz="2400" b="1" spc="600" dirty="0">
                <a:solidFill>
                  <a:srgbClr val="004EA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模型退化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FC63D68C-297A-4AEB-B2A3-56E4F74B6F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1468" y="135564"/>
            <a:ext cx="1478713" cy="388162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C72F7000-70FE-4B2B-9683-2B66A3B738C6}"/>
              </a:ext>
            </a:extLst>
          </p:cNvPr>
          <p:cNvSpPr txBox="1"/>
          <p:nvPr/>
        </p:nvSpPr>
        <p:spPr>
          <a:xfrm>
            <a:off x="521335" y="1035689"/>
            <a:ext cx="1102191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en-US" b="0" i="0" dirty="0">
                <a:solidFill>
                  <a:srgbClr val="333333"/>
                </a:solidFill>
                <a:effectLst/>
                <a:latin typeface="Mirages Custom"/>
              </a:rPr>
              <a:t>最近在 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Mirages Custom"/>
              </a:rPr>
              <a:t>NLP 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Mirages Custom"/>
              </a:rPr>
              <a:t>领域的研究趋势是使用越来越大，越来越深的模型，以获得更好的性能。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Mirages Custom"/>
              </a:rPr>
              <a:t>ALBERT 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Mirages Custom"/>
              </a:rPr>
              <a:t>的研究表明，堆叠模型参数可能导致效果降低</a:t>
            </a:r>
            <a:r>
              <a:rPr lang="zh-CN" altLang="en-US" dirty="0">
                <a:solidFill>
                  <a:srgbClr val="333333"/>
                </a:solidFill>
                <a:latin typeface="Mirages Custom"/>
              </a:rPr>
              <a:t>。</a:t>
            </a:r>
            <a:endParaRPr lang="zh-CN" altLang="en-US" b="0" i="0" dirty="0">
              <a:solidFill>
                <a:srgbClr val="333333"/>
              </a:solidFill>
              <a:effectLst/>
              <a:latin typeface="Mirages Custom"/>
            </a:endParaRPr>
          </a:p>
          <a:p>
            <a:pPr algn="just"/>
            <a:r>
              <a:rPr lang="zh-CN" altLang="en-US" b="0" i="0" dirty="0">
                <a:solidFill>
                  <a:srgbClr val="333333"/>
                </a:solidFill>
                <a:effectLst/>
                <a:latin typeface="Mirages Custom"/>
              </a:rPr>
              <a:t>在论文中，作者做了一个有趣的实验：</a:t>
            </a:r>
            <a:r>
              <a:rPr lang="zh-CN" altLang="en-US" b="0" i="0" dirty="0">
                <a:solidFill>
                  <a:srgbClr val="555555"/>
                </a:solidFill>
                <a:effectLst/>
                <a:latin typeface="Mirages Custom"/>
              </a:rPr>
              <a:t>如果更大的模型可以带来更好的性能，为什么不将最大的 </a:t>
            </a:r>
            <a:r>
              <a:rPr lang="en-US" altLang="zh-CN" b="0" i="0" dirty="0">
                <a:solidFill>
                  <a:srgbClr val="555555"/>
                </a:solidFill>
                <a:effectLst/>
                <a:latin typeface="Mirages Custom"/>
              </a:rPr>
              <a:t>BERT </a:t>
            </a:r>
            <a:r>
              <a:rPr lang="zh-CN" altLang="en-US" b="0" i="0" dirty="0">
                <a:solidFill>
                  <a:srgbClr val="555555"/>
                </a:solidFill>
                <a:effectLst/>
                <a:latin typeface="Mirages Custom"/>
              </a:rPr>
              <a:t>模型 </a:t>
            </a:r>
            <a:r>
              <a:rPr lang="en-US" altLang="zh-CN" b="0" i="0" dirty="0">
                <a:solidFill>
                  <a:srgbClr val="555555"/>
                </a:solidFill>
                <a:effectLst/>
                <a:latin typeface="Mirages Custom"/>
              </a:rPr>
              <a:t>(BERT-large) </a:t>
            </a:r>
            <a:r>
              <a:rPr lang="zh-CN" altLang="en-US" b="0" i="0" dirty="0">
                <a:solidFill>
                  <a:srgbClr val="555555"/>
                </a:solidFill>
                <a:effectLst/>
                <a:latin typeface="Mirages Custom"/>
              </a:rPr>
              <a:t>的隐含层单元增加一倍，从 </a:t>
            </a:r>
            <a:r>
              <a:rPr lang="en-US" altLang="zh-CN" b="0" i="0" dirty="0">
                <a:solidFill>
                  <a:srgbClr val="555555"/>
                </a:solidFill>
                <a:effectLst/>
                <a:latin typeface="Mirages Custom"/>
              </a:rPr>
              <a:t>1024 </a:t>
            </a:r>
            <a:r>
              <a:rPr lang="zh-CN" altLang="en-US" b="0" i="0" dirty="0">
                <a:solidFill>
                  <a:srgbClr val="555555"/>
                </a:solidFill>
                <a:effectLst/>
                <a:latin typeface="Mirages Custom"/>
              </a:rPr>
              <a:t>个单元增加到 </a:t>
            </a:r>
            <a:r>
              <a:rPr lang="en-US" altLang="zh-CN" b="0" i="0" dirty="0">
                <a:solidFill>
                  <a:srgbClr val="555555"/>
                </a:solidFill>
                <a:effectLst/>
                <a:latin typeface="Mirages Custom"/>
              </a:rPr>
              <a:t>2048 </a:t>
            </a:r>
            <a:r>
              <a:rPr lang="zh-CN" altLang="en-US" b="0" i="0" dirty="0">
                <a:solidFill>
                  <a:srgbClr val="555555"/>
                </a:solidFill>
                <a:effectLst/>
                <a:latin typeface="Mirages Custom"/>
              </a:rPr>
              <a:t>个单元呢？</a:t>
            </a:r>
            <a:endParaRPr lang="en-US" altLang="zh-CN" b="0" i="0" dirty="0">
              <a:solidFill>
                <a:srgbClr val="555555"/>
              </a:solidFill>
              <a:effectLst/>
              <a:latin typeface="Mirages Custom"/>
            </a:endParaRPr>
          </a:p>
          <a:p>
            <a:pPr algn="just"/>
            <a:r>
              <a:rPr lang="zh-CN" altLang="en-US" b="0" i="0" dirty="0">
                <a:solidFill>
                  <a:srgbClr val="333333"/>
                </a:solidFill>
                <a:effectLst/>
                <a:latin typeface="Mirages Custom"/>
              </a:rPr>
              <a:t>他们将模型称为 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Mirages Custom"/>
              </a:rPr>
              <a:t>“BERT-</a:t>
            </a:r>
            <a:r>
              <a:rPr lang="en-US" altLang="zh-CN" b="0" i="0" dirty="0" err="1">
                <a:solidFill>
                  <a:srgbClr val="333333"/>
                </a:solidFill>
                <a:effectLst/>
                <a:latin typeface="Mirages Custom"/>
              </a:rPr>
              <a:t>xlarge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Mirages Custom"/>
              </a:rPr>
              <a:t>”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Mirages Custom"/>
              </a:rPr>
              <a:t>。但是，无论是在语言建模任务还是阅读理解测试中，这个更大的模型的表现都不如 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Mirages Custom"/>
              </a:rPr>
              <a:t>BERT-large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Mirages Custom"/>
              </a:rPr>
              <a:t>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0D4E519-545F-49AE-B9CD-B88C067E35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31662" y="3062434"/>
            <a:ext cx="9528676" cy="3320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3269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图片 48">
            <a:extLst>
              <a:ext uri="{FF2B5EF4-FFF2-40B4-BE49-F238E27FC236}">
                <a16:creationId xmlns:a16="http://schemas.microsoft.com/office/drawing/2014/main" id="{E2B835E0-E6E0-4D92-9D68-145E24A1D25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69" r="5269"/>
          <a:stretch/>
        </p:blipFill>
        <p:spPr>
          <a:xfrm>
            <a:off x="0" y="1375595"/>
            <a:ext cx="12192000" cy="4186163"/>
          </a:xfrm>
          <a:prstGeom prst="rect">
            <a:avLst/>
          </a:prstGeom>
        </p:spPr>
      </p:pic>
      <p:sp>
        <p:nvSpPr>
          <p:cNvPr id="50" name="矩形 49">
            <a:extLst>
              <a:ext uri="{FF2B5EF4-FFF2-40B4-BE49-F238E27FC236}">
                <a16:creationId xmlns:a16="http://schemas.microsoft.com/office/drawing/2014/main" id="{22D3BAEC-7835-4269-9F55-C6C07B3B9FE8}"/>
              </a:ext>
            </a:extLst>
          </p:cNvPr>
          <p:cNvSpPr/>
          <p:nvPr/>
        </p:nvSpPr>
        <p:spPr>
          <a:xfrm>
            <a:off x="0" y="1375595"/>
            <a:ext cx="12192000" cy="4175760"/>
          </a:xfrm>
          <a:prstGeom prst="rect">
            <a:avLst/>
          </a:prstGeom>
          <a:solidFill>
            <a:srgbClr val="035C9C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19079138-4C57-41A4-BEC3-95CB01F799D0}"/>
              </a:ext>
            </a:extLst>
          </p:cNvPr>
          <p:cNvSpPr txBox="1"/>
          <p:nvPr/>
        </p:nvSpPr>
        <p:spPr>
          <a:xfrm>
            <a:off x="3408794" y="2925348"/>
            <a:ext cx="59533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b="1" spc="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Aharoni" panose="02010803020104030203" pitchFamily="2" charset="-79"/>
              </a:rPr>
              <a:t>Albert</a:t>
            </a:r>
            <a:r>
              <a:rPr lang="zh-CN" altLang="en-US" sz="4400" b="1" spc="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Aharoni" panose="02010803020104030203" pitchFamily="2" charset="-79"/>
              </a:rPr>
              <a:t>的优化策略</a:t>
            </a:r>
            <a:endParaRPr lang="en-US" altLang="zh-CN" sz="4400" b="1" spc="6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Aharoni" panose="02010803020104030203" pitchFamily="2" charset="-79"/>
            </a:endParaRPr>
          </a:p>
        </p:txBody>
      </p: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C0B32743-6AFD-4480-9A6C-702CFFDF83E7}"/>
              </a:ext>
            </a:extLst>
          </p:cNvPr>
          <p:cNvGrpSpPr/>
          <p:nvPr/>
        </p:nvGrpSpPr>
        <p:grpSpPr>
          <a:xfrm>
            <a:off x="1165078" y="2855686"/>
            <a:ext cx="9861845" cy="1146629"/>
            <a:chOff x="940844" y="2909332"/>
            <a:chExt cx="3967568" cy="1146629"/>
          </a:xfrm>
        </p:grpSpPr>
        <p:cxnSp>
          <p:nvCxnSpPr>
            <p:cNvPr id="56" name="直接连接符 55">
              <a:extLst>
                <a:ext uri="{FF2B5EF4-FFF2-40B4-BE49-F238E27FC236}">
                  <a16:creationId xmlns:a16="http://schemas.microsoft.com/office/drawing/2014/main" id="{246DEBAB-892D-42D5-8D8F-36BB3AAFA2A6}"/>
                </a:ext>
              </a:extLst>
            </p:cNvPr>
            <p:cNvCxnSpPr/>
            <p:nvPr/>
          </p:nvCxnSpPr>
          <p:spPr>
            <a:xfrm>
              <a:off x="940844" y="2909332"/>
              <a:ext cx="3967568" cy="0"/>
            </a:xfrm>
            <a:prstGeom prst="line">
              <a:avLst/>
            </a:prstGeom>
            <a:ln>
              <a:solidFill>
                <a:srgbClr val="F7F6F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56">
              <a:extLst>
                <a:ext uri="{FF2B5EF4-FFF2-40B4-BE49-F238E27FC236}">
                  <a16:creationId xmlns:a16="http://schemas.microsoft.com/office/drawing/2014/main" id="{2E544791-7EB9-46E2-BAD1-694F3038BF05}"/>
                </a:ext>
              </a:extLst>
            </p:cNvPr>
            <p:cNvCxnSpPr/>
            <p:nvPr/>
          </p:nvCxnSpPr>
          <p:spPr>
            <a:xfrm>
              <a:off x="940844" y="4055961"/>
              <a:ext cx="3967568" cy="0"/>
            </a:xfrm>
            <a:prstGeom prst="line">
              <a:avLst/>
            </a:prstGeom>
            <a:ln>
              <a:solidFill>
                <a:srgbClr val="F7F6F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8" name="直接连接符 57">
            <a:extLst>
              <a:ext uri="{FF2B5EF4-FFF2-40B4-BE49-F238E27FC236}">
                <a16:creationId xmlns:a16="http://schemas.microsoft.com/office/drawing/2014/main" id="{CA0A7975-3320-4F1D-BE0C-64807D15035E}"/>
              </a:ext>
            </a:extLst>
          </p:cNvPr>
          <p:cNvCxnSpPr>
            <a:cxnSpLocks/>
          </p:cNvCxnSpPr>
          <p:nvPr/>
        </p:nvCxnSpPr>
        <p:spPr>
          <a:xfrm flipH="1">
            <a:off x="9828983" y="298571"/>
            <a:ext cx="946314" cy="1042549"/>
          </a:xfrm>
          <a:prstGeom prst="line">
            <a:avLst/>
          </a:prstGeom>
          <a:ln w="15875">
            <a:solidFill>
              <a:srgbClr val="035C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58">
            <a:extLst>
              <a:ext uri="{FF2B5EF4-FFF2-40B4-BE49-F238E27FC236}">
                <a16:creationId xmlns:a16="http://schemas.microsoft.com/office/drawing/2014/main" id="{05EA4B9A-B7B9-4BE3-AF84-7496E69A24FF}"/>
              </a:ext>
            </a:extLst>
          </p:cNvPr>
          <p:cNvCxnSpPr>
            <a:cxnSpLocks/>
          </p:cNvCxnSpPr>
          <p:nvPr/>
        </p:nvCxnSpPr>
        <p:spPr>
          <a:xfrm flipH="1">
            <a:off x="10413346" y="942361"/>
            <a:ext cx="361952" cy="398759"/>
          </a:xfrm>
          <a:prstGeom prst="line">
            <a:avLst/>
          </a:prstGeom>
          <a:ln w="15875">
            <a:solidFill>
              <a:srgbClr val="035C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>
            <a:extLst>
              <a:ext uri="{FF2B5EF4-FFF2-40B4-BE49-F238E27FC236}">
                <a16:creationId xmlns:a16="http://schemas.microsoft.com/office/drawing/2014/main" id="{45294800-4924-4F02-84AF-750943E02D59}"/>
              </a:ext>
            </a:extLst>
          </p:cNvPr>
          <p:cNvCxnSpPr>
            <a:cxnSpLocks/>
          </p:cNvCxnSpPr>
          <p:nvPr/>
        </p:nvCxnSpPr>
        <p:spPr>
          <a:xfrm flipH="1">
            <a:off x="8756584" y="755771"/>
            <a:ext cx="531317" cy="585349"/>
          </a:xfrm>
          <a:prstGeom prst="line">
            <a:avLst/>
          </a:prstGeom>
          <a:ln w="15875">
            <a:solidFill>
              <a:srgbClr val="035C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>
            <a:extLst>
              <a:ext uri="{FF2B5EF4-FFF2-40B4-BE49-F238E27FC236}">
                <a16:creationId xmlns:a16="http://schemas.microsoft.com/office/drawing/2014/main" id="{59BCC56E-DBBE-4DA1-8B35-96C468433080}"/>
              </a:ext>
            </a:extLst>
          </p:cNvPr>
          <p:cNvCxnSpPr>
            <a:cxnSpLocks/>
          </p:cNvCxnSpPr>
          <p:nvPr/>
        </p:nvCxnSpPr>
        <p:spPr>
          <a:xfrm flipH="1">
            <a:off x="8488485" y="1329084"/>
            <a:ext cx="268099" cy="295362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>
            <a:extLst>
              <a:ext uri="{FF2B5EF4-FFF2-40B4-BE49-F238E27FC236}">
                <a16:creationId xmlns:a16="http://schemas.microsoft.com/office/drawing/2014/main" id="{1921605D-05A9-439B-B853-04E58A66BF85}"/>
              </a:ext>
            </a:extLst>
          </p:cNvPr>
          <p:cNvCxnSpPr>
            <a:cxnSpLocks/>
          </p:cNvCxnSpPr>
          <p:nvPr/>
        </p:nvCxnSpPr>
        <p:spPr>
          <a:xfrm flipH="1">
            <a:off x="9575522" y="1318681"/>
            <a:ext cx="275102" cy="303077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>
            <a:extLst>
              <a:ext uri="{FF2B5EF4-FFF2-40B4-BE49-F238E27FC236}">
                <a16:creationId xmlns:a16="http://schemas.microsoft.com/office/drawing/2014/main" id="{830B94EE-DED6-485B-A3B5-4CCD29263ADF}"/>
              </a:ext>
            </a:extLst>
          </p:cNvPr>
          <p:cNvCxnSpPr>
            <a:cxnSpLocks/>
          </p:cNvCxnSpPr>
          <p:nvPr/>
        </p:nvCxnSpPr>
        <p:spPr>
          <a:xfrm flipH="1">
            <a:off x="10047301" y="1341120"/>
            <a:ext cx="361164" cy="397891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组合 76">
            <a:extLst>
              <a:ext uri="{FF2B5EF4-FFF2-40B4-BE49-F238E27FC236}">
                <a16:creationId xmlns:a16="http://schemas.microsoft.com/office/drawing/2014/main" id="{96492596-920A-48E9-84C1-D28359E5DBA6}"/>
              </a:ext>
            </a:extLst>
          </p:cNvPr>
          <p:cNvGrpSpPr/>
          <p:nvPr/>
        </p:nvGrpSpPr>
        <p:grpSpPr>
          <a:xfrm rot="10800000">
            <a:off x="446009" y="5123901"/>
            <a:ext cx="2286813" cy="1440440"/>
            <a:chOff x="226090" y="4873090"/>
            <a:chExt cx="2286813" cy="1440440"/>
          </a:xfrm>
        </p:grpSpPr>
        <p:cxnSp>
          <p:nvCxnSpPr>
            <p:cNvPr id="71" name="直接连接符 70">
              <a:extLst>
                <a:ext uri="{FF2B5EF4-FFF2-40B4-BE49-F238E27FC236}">
                  <a16:creationId xmlns:a16="http://schemas.microsoft.com/office/drawing/2014/main" id="{E3EF3955-7B5D-4384-A3DC-8225305891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66588" y="4873090"/>
              <a:ext cx="946314" cy="1042549"/>
            </a:xfrm>
            <a:prstGeom prst="line">
              <a:avLst/>
            </a:prstGeom>
            <a:ln w="15875">
              <a:solidFill>
                <a:srgbClr val="035C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接连接符 71">
              <a:extLst>
                <a:ext uri="{FF2B5EF4-FFF2-40B4-BE49-F238E27FC236}">
                  <a16:creationId xmlns:a16="http://schemas.microsoft.com/office/drawing/2014/main" id="{494F376E-2E8E-4C2A-AB28-176D143F25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0951" y="5516880"/>
              <a:ext cx="361952" cy="398759"/>
            </a:xfrm>
            <a:prstGeom prst="line">
              <a:avLst/>
            </a:prstGeom>
            <a:ln w="15875">
              <a:solidFill>
                <a:srgbClr val="035C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接连接符 72">
              <a:extLst>
                <a:ext uri="{FF2B5EF4-FFF2-40B4-BE49-F238E27FC236}">
                  <a16:creationId xmlns:a16="http://schemas.microsoft.com/office/drawing/2014/main" id="{6DA33DC5-8A9A-48B3-94BB-C62F008B52E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4189" y="5330290"/>
              <a:ext cx="531317" cy="585349"/>
            </a:xfrm>
            <a:prstGeom prst="line">
              <a:avLst/>
            </a:prstGeom>
            <a:ln w="15875">
              <a:solidFill>
                <a:srgbClr val="035C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接连接符 73">
              <a:extLst>
                <a:ext uri="{FF2B5EF4-FFF2-40B4-BE49-F238E27FC236}">
                  <a16:creationId xmlns:a16="http://schemas.microsoft.com/office/drawing/2014/main" id="{4E5426E4-433E-4E8F-A967-571F45E0BC6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6090" y="5903603"/>
              <a:ext cx="268099" cy="295362"/>
            </a:xfrm>
            <a:prstGeom prst="line">
              <a:avLst/>
            </a:prstGeom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接连接符 74">
              <a:extLst>
                <a:ext uri="{FF2B5EF4-FFF2-40B4-BE49-F238E27FC236}">
                  <a16:creationId xmlns:a16="http://schemas.microsoft.com/office/drawing/2014/main" id="{6F340AD4-1A3C-4906-9BD3-F4DFAA8D64C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13127" y="5893200"/>
              <a:ext cx="275102" cy="303077"/>
            </a:xfrm>
            <a:prstGeom prst="line">
              <a:avLst/>
            </a:prstGeom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接连接符 75">
              <a:extLst>
                <a:ext uri="{FF2B5EF4-FFF2-40B4-BE49-F238E27FC236}">
                  <a16:creationId xmlns:a16="http://schemas.microsoft.com/office/drawing/2014/main" id="{7A00D2AA-40EA-4651-92EC-C79B30DD47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84906" y="5915639"/>
              <a:ext cx="361164" cy="397891"/>
            </a:xfrm>
            <a:prstGeom prst="line">
              <a:avLst/>
            </a:prstGeom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9" name="矩形 78">
            <a:extLst>
              <a:ext uri="{FF2B5EF4-FFF2-40B4-BE49-F238E27FC236}">
                <a16:creationId xmlns:a16="http://schemas.microsoft.com/office/drawing/2014/main" id="{E843B692-C87E-4B45-A432-BCCBB7FECC10}"/>
              </a:ext>
            </a:extLst>
          </p:cNvPr>
          <p:cNvSpPr/>
          <p:nvPr/>
        </p:nvSpPr>
        <p:spPr>
          <a:xfrm>
            <a:off x="5198286" y="2031148"/>
            <a:ext cx="179542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600" b="1" spc="3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Aharoni" panose="02010803020104030203" pitchFamily="2" charset="-79"/>
              </a:rPr>
              <a:t>Part 2</a:t>
            </a:r>
            <a:endParaRPr lang="zh-CN" altLang="en-US" sz="3600" spc="300" dirty="0"/>
          </a:p>
        </p:txBody>
      </p:sp>
      <p:sp>
        <p:nvSpPr>
          <p:cNvPr id="80" name="文本框 79">
            <a:extLst>
              <a:ext uri="{FF2B5EF4-FFF2-40B4-BE49-F238E27FC236}">
                <a16:creationId xmlns:a16="http://schemas.microsoft.com/office/drawing/2014/main" id="{662F957A-1FA1-4A68-9A25-1CBC06C1D9A2}"/>
              </a:ext>
            </a:extLst>
          </p:cNvPr>
          <p:cNvSpPr txBox="1"/>
          <p:nvPr/>
        </p:nvSpPr>
        <p:spPr>
          <a:xfrm>
            <a:off x="4356902" y="3640265"/>
            <a:ext cx="37636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Aharoni" panose="02010803020104030203" pitchFamily="2" charset="-79"/>
              </a:rPr>
              <a:t>Albert optimization strategy</a:t>
            </a:r>
          </a:p>
        </p:txBody>
      </p:sp>
    </p:spTree>
    <p:extLst>
      <p:ext uri="{BB962C8B-B14F-4D97-AF65-F5344CB8AC3E}">
        <p14:creationId xmlns:p14="http://schemas.microsoft.com/office/powerpoint/2010/main" val="83881997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蓝色厦门大学论文答辩模板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</p:tagLst>
</file>

<file path=ppt/theme/theme1.xml><?xml version="1.0" encoding="utf-8"?>
<a:theme xmlns:a="http://schemas.openxmlformats.org/drawingml/2006/main" name="下载更多PPT模板，请登陆蘑菇创意www.imogu.cn​​">
  <a:themeElements>
    <a:clrScheme name="Office">
      <a:dk1>
        <a:srgbClr val="000000"/>
      </a:dk1>
      <a:lt1>
        <a:srgbClr val="FFFFFF"/>
      </a:lt1>
      <a:dk2>
        <a:srgbClr val="768395"/>
      </a:dk2>
      <a:lt2>
        <a:srgbClr val="F0F0F0"/>
      </a:lt2>
      <a:accent1>
        <a:srgbClr val="0000AB"/>
      </a:accent1>
      <a:accent2>
        <a:srgbClr val="037ADA"/>
      </a:accent2>
      <a:accent3>
        <a:srgbClr val="00B2FA"/>
      </a:accent3>
      <a:accent4>
        <a:srgbClr val="54BCDC"/>
      </a:accent4>
      <a:accent5>
        <a:srgbClr val="9D8CFF"/>
      </a:accent5>
      <a:accent6>
        <a:srgbClr val="B3BCBD"/>
      </a:accent6>
      <a:hlink>
        <a:srgbClr val="4472C4"/>
      </a:hlink>
      <a:folHlink>
        <a:srgbClr val="BFBFBF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0000AB"/>
    </a:accent1>
    <a:accent2>
      <a:srgbClr val="037ADA"/>
    </a:accent2>
    <a:accent3>
      <a:srgbClr val="00B2FA"/>
    </a:accent3>
    <a:accent4>
      <a:srgbClr val="54BCDC"/>
    </a:accent4>
    <a:accent5>
      <a:srgbClr val="9D8CFF"/>
    </a:accent5>
    <a:accent6>
      <a:srgbClr val="B3BCBD"/>
    </a:accent6>
    <a:hlink>
      <a:srgbClr val="4472C4"/>
    </a:hlink>
    <a:folHlink>
      <a:srgbClr val="BFBFBF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0000AB"/>
    </a:accent1>
    <a:accent2>
      <a:srgbClr val="037ADA"/>
    </a:accent2>
    <a:accent3>
      <a:srgbClr val="00B2FA"/>
    </a:accent3>
    <a:accent4>
      <a:srgbClr val="54BCDC"/>
    </a:accent4>
    <a:accent5>
      <a:srgbClr val="9D8CFF"/>
    </a:accent5>
    <a:accent6>
      <a:srgbClr val="B3BCBD"/>
    </a:accent6>
    <a:hlink>
      <a:srgbClr val="4472C4"/>
    </a:hlink>
    <a:folHlink>
      <a:srgbClr val="BFBFBF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0000AB"/>
    </a:accent1>
    <a:accent2>
      <a:srgbClr val="037ADA"/>
    </a:accent2>
    <a:accent3>
      <a:srgbClr val="00B2FA"/>
    </a:accent3>
    <a:accent4>
      <a:srgbClr val="54BCDC"/>
    </a:accent4>
    <a:accent5>
      <a:srgbClr val="9D8CFF"/>
    </a:accent5>
    <a:accent6>
      <a:srgbClr val="B3BCBD"/>
    </a:accent6>
    <a:hlink>
      <a:srgbClr val="4472C4"/>
    </a:hlink>
    <a:folHlink>
      <a:srgbClr val="BFBFBF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0000AB"/>
    </a:accent1>
    <a:accent2>
      <a:srgbClr val="037ADA"/>
    </a:accent2>
    <a:accent3>
      <a:srgbClr val="00B2FA"/>
    </a:accent3>
    <a:accent4>
      <a:srgbClr val="54BCDC"/>
    </a:accent4>
    <a:accent5>
      <a:srgbClr val="9D8CFF"/>
    </a:accent5>
    <a:accent6>
      <a:srgbClr val="B3BCBD"/>
    </a:accent6>
    <a:hlink>
      <a:srgbClr val="4472C4"/>
    </a:hlink>
    <a:folHlink>
      <a:srgbClr val="BFBFBF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0000AB"/>
    </a:accent1>
    <a:accent2>
      <a:srgbClr val="037ADA"/>
    </a:accent2>
    <a:accent3>
      <a:srgbClr val="00B2FA"/>
    </a:accent3>
    <a:accent4>
      <a:srgbClr val="54BCDC"/>
    </a:accent4>
    <a:accent5>
      <a:srgbClr val="9D8CFF"/>
    </a:accent5>
    <a:accent6>
      <a:srgbClr val="B3BCBD"/>
    </a:accent6>
    <a:hlink>
      <a:srgbClr val="4472C4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4407</TotalTime>
  <Words>1674</Words>
  <Application>Microsoft Office PowerPoint</Application>
  <PresentationFormat>宽屏</PresentationFormat>
  <Paragraphs>123</Paragraphs>
  <Slides>26</Slides>
  <Notes>26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8" baseType="lpstr">
      <vt:lpstr>-apple-system</vt:lpstr>
      <vt:lpstr>Helvetica Neue</vt:lpstr>
      <vt:lpstr>Mirages Custom</vt:lpstr>
      <vt:lpstr>等线</vt:lpstr>
      <vt:lpstr>等线 Light</vt:lpstr>
      <vt:lpstr>华文中宋</vt:lpstr>
      <vt:lpstr>宋体</vt:lpstr>
      <vt:lpstr>微软雅黑</vt:lpstr>
      <vt:lpstr>Arial</vt:lpstr>
      <vt:lpstr>Arial</vt:lpstr>
      <vt:lpstr>Impact</vt:lpstr>
      <vt:lpstr>下载更多PPT模板，请登陆蘑菇创意www.imogu.cn​​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蓝色厦门大学论文答辩模板</dc:title>
  <dc:creator>Administrator</dc:creator>
  <cp:lastModifiedBy>陈 伟鹏</cp:lastModifiedBy>
  <cp:revision>212</cp:revision>
  <dcterms:created xsi:type="dcterms:W3CDTF">2018-03-09T23:56:55Z</dcterms:created>
  <dcterms:modified xsi:type="dcterms:W3CDTF">2020-12-22T11:30:18Z</dcterms:modified>
</cp:coreProperties>
</file>